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9"/>
  </p:notes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Libre Franklin Bold" charset="1" panose="00000800000000000000"/>
      <p:regular r:id="rId16"/>
    </p:embeddedFont>
    <p:embeddedFont>
      <p:font typeface="Libre Franklin Light" charset="1" panose="00000400000000000000"/>
      <p:regular r:id="rId17"/>
    </p:embeddedFont>
    <p:embeddedFont>
      <p:font typeface="Libre Franklin" charset="1" panose="000005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notesMasters/notesMaster1.xml" Type="http://schemas.openxmlformats.org/officeDocument/2006/relationships/notesMaster"/><Relationship Id="rId2" Target="presProps.xml" Type="http://schemas.openxmlformats.org/officeDocument/2006/relationships/presProps"/><Relationship Id="rId20" Target="theme/theme2.xml" Type="http://schemas.openxmlformats.org/officeDocument/2006/relationships/theme"/><Relationship Id="rId21" Target="notesSlides/notesSlide1.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our advertisement recommendation system, we evaluated three different models: Random Forest  Gradient boosting and Decision Tree. Initially, we implemented the Random Forest model &amp; Decision tree, which yielded an accuracy of 88% in predicting user clicks on ads. After analyzing the results, we decided to switch to a Gradient Boosting model for comparison. ​</a:t>
            </a:r>
          </a:p>
          <a:p>
            <a:r>
              <a:rPr lang="en-US"/>
              <a:t>The Gradient Boosting model model outperformed the Random Forest &amp;  Decision tree achieving an accuracy of 93%. This improvement indicates that the Gradient Boosting model is more effective for this specific dataset and task. The simplicity of the Gradient Boosting model also allows for easier interpretation of the results. ​</a:t>
            </a:r>
          </a:p>
          <a:p>
            <a:r>
              <a:rPr lang="en-US"/>
              <a:t>Therefore, we recommend using the Gradient Boosting model for better performance in predicting advertisement clicks. This choice will likely enhance the effectiveness of our advertisement targeting strategy.​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8.png" Type="http://schemas.openxmlformats.org/officeDocument/2006/relationships/image"/><Relationship Id="rId6"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2449" y="-265752"/>
            <a:ext cx="19232897" cy="10818505"/>
          </a:xfrm>
          <a:custGeom>
            <a:avLst/>
            <a:gdLst/>
            <a:ahLst/>
            <a:cxnLst/>
            <a:rect r="r" b="b" t="t" l="l"/>
            <a:pathLst>
              <a:path h="10818505" w="19232897">
                <a:moveTo>
                  <a:pt x="0" y="0"/>
                </a:moveTo>
                <a:lnTo>
                  <a:pt x="19232898" y="0"/>
                </a:lnTo>
                <a:lnTo>
                  <a:pt x="19232898" y="10818504"/>
                </a:lnTo>
                <a:lnTo>
                  <a:pt x="0" y="10818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314306">
            <a:off x="-2988507" y="-5870413"/>
            <a:ext cx="9681882" cy="9258300"/>
          </a:xfrm>
          <a:custGeom>
            <a:avLst/>
            <a:gdLst/>
            <a:ahLst/>
            <a:cxnLst/>
            <a:rect r="r" b="b" t="t" l="l"/>
            <a:pathLst>
              <a:path h="9258300" w="9681882">
                <a:moveTo>
                  <a:pt x="0" y="0"/>
                </a:moveTo>
                <a:lnTo>
                  <a:pt x="9681883" y="0"/>
                </a:lnTo>
                <a:lnTo>
                  <a:pt x="9681883" y="9258300"/>
                </a:lnTo>
                <a:lnTo>
                  <a:pt x="0" y="9258300"/>
                </a:lnTo>
                <a:lnTo>
                  <a:pt x="0" y="0"/>
                </a:lnTo>
                <a:close/>
              </a:path>
            </a:pathLst>
          </a:custGeom>
          <a:blipFill>
            <a:blip r:embed="rId4"/>
            <a:stretch>
              <a:fillRect l="0" t="0" r="0" b="0"/>
            </a:stretch>
          </a:blipFill>
        </p:spPr>
      </p:sp>
      <p:sp>
        <p:nvSpPr>
          <p:cNvPr name="TextBox 4" id="4"/>
          <p:cNvSpPr txBox="true"/>
          <p:nvPr/>
        </p:nvSpPr>
        <p:spPr>
          <a:xfrm rot="0">
            <a:off x="1028700" y="1697681"/>
            <a:ext cx="16530742" cy="4371975"/>
          </a:xfrm>
          <a:prstGeom prst="rect">
            <a:avLst/>
          </a:prstGeom>
        </p:spPr>
        <p:txBody>
          <a:bodyPr anchor="t" rtlCol="false" tIns="0" lIns="0" bIns="0" rIns="0">
            <a:spAutoFit/>
          </a:bodyPr>
          <a:lstStyle/>
          <a:p>
            <a:pPr algn="l">
              <a:lnSpc>
                <a:spcPts val="5192"/>
              </a:lnSpc>
            </a:pPr>
            <a:r>
              <a:rPr lang="en-US" sz="4327" b="true">
                <a:solidFill>
                  <a:srgbClr val="FFFFFF"/>
                </a:solidFill>
                <a:latin typeface="Libre Franklin Bold"/>
                <a:ea typeface="Libre Franklin Bold"/>
                <a:cs typeface="Libre Franklin Bold"/>
                <a:sym typeface="Libre Franklin Bold"/>
              </a:rPr>
              <a:t>         </a:t>
            </a:r>
          </a:p>
          <a:p>
            <a:pPr algn="l">
              <a:lnSpc>
                <a:spcPts val="5192"/>
              </a:lnSpc>
            </a:pPr>
          </a:p>
          <a:p>
            <a:pPr algn="l">
              <a:lnSpc>
                <a:spcPts val="5192"/>
              </a:lnSpc>
            </a:pPr>
          </a:p>
          <a:p>
            <a:pPr algn="ctr">
              <a:lnSpc>
                <a:spcPts val="5192"/>
              </a:lnSpc>
            </a:pPr>
            <a:r>
              <a:rPr lang="en-US" sz="4327" b="true">
                <a:solidFill>
                  <a:srgbClr val="FFFFFF"/>
                </a:solidFill>
                <a:latin typeface="Libre Franklin Bold"/>
                <a:ea typeface="Libre Franklin Bold"/>
                <a:cs typeface="Libre Franklin Bold"/>
                <a:sym typeface="Libre Franklin Bold"/>
              </a:rPr>
              <a:t>DEVELOPMENT OF ADVERTISEMENT RECOMMENDATION SYSTEM USING MACHINE LEARNING</a:t>
            </a:r>
          </a:p>
          <a:p>
            <a:pPr algn="l">
              <a:lnSpc>
                <a:spcPts val="8593"/>
              </a:lnSpc>
            </a:pPr>
          </a:p>
        </p:txBody>
      </p:sp>
      <p:sp>
        <p:nvSpPr>
          <p:cNvPr name="TextBox 5" id="5"/>
          <p:cNvSpPr txBox="true"/>
          <p:nvPr/>
        </p:nvSpPr>
        <p:spPr>
          <a:xfrm rot="0">
            <a:off x="6554519" y="5912129"/>
            <a:ext cx="5479104" cy="1580522"/>
          </a:xfrm>
          <a:prstGeom prst="rect">
            <a:avLst/>
          </a:prstGeom>
        </p:spPr>
        <p:txBody>
          <a:bodyPr anchor="t" rtlCol="false" tIns="0" lIns="0" bIns="0" rIns="0">
            <a:spAutoFit/>
          </a:bodyPr>
          <a:lstStyle/>
          <a:p>
            <a:pPr algn="ctr">
              <a:lnSpc>
                <a:spcPts val="4234"/>
              </a:lnSpc>
            </a:pPr>
            <a:r>
              <a:rPr lang="en-US" sz="3024" b="true">
                <a:solidFill>
                  <a:srgbClr val="FFFFFF"/>
                </a:solidFill>
                <a:latin typeface="Libre Franklin Bold"/>
                <a:ea typeface="Libre Franklin Bold"/>
                <a:cs typeface="Libre Franklin Bold"/>
                <a:sym typeface="Libre Franklin Bold"/>
              </a:rPr>
              <a:t>PRESENTED BY</a:t>
            </a:r>
          </a:p>
          <a:p>
            <a:pPr algn="ctr">
              <a:lnSpc>
                <a:spcPts val="4234"/>
              </a:lnSpc>
            </a:pPr>
            <a:r>
              <a:rPr lang="en-US" sz="3024" b="true">
                <a:solidFill>
                  <a:srgbClr val="FFFFFF"/>
                </a:solidFill>
                <a:latin typeface="Libre Franklin Bold"/>
                <a:ea typeface="Libre Franklin Bold"/>
                <a:cs typeface="Libre Franklin Bold"/>
                <a:sym typeface="Libre Franklin Bold"/>
              </a:rPr>
              <a:t>SUPRAJA MADALA</a:t>
            </a:r>
          </a:p>
          <a:p>
            <a:pPr algn="ctr">
              <a:lnSpc>
                <a:spcPts val="4234"/>
              </a:lnSpc>
              <a:spcBef>
                <a:spcPct val="0"/>
              </a:spcBef>
            </a:pPr>
            <a:r>
              <a:rPr lang="en-US" b="true" sz="3024">
                <a:solidFill>
                  <a:srgbClr val="FFFFFF"/>
                </a:solidFill>
                <a:latin typeface="Libre Franklin Bold"/>
                <a:ea typeface="Libre Franklin Bold"/>
                <a:cs typeface="Libre Franklin Bold"/>
                <a:sym typeface="Libre Franklin Bold"/>
              </a:rPr>
              <a:t>AMRUTH KUNTAMALLA</a:t>
            </a:r>
          </a:p>
        </p:txBody>
      </p:sp>
      <p:sp>
        <p:nvSpPr>
          <p:cNvPr name="Freeform 6" id="6"/>
          <p:cNvSpPr/>
          <p:nvPr/>
        </p:nvSpPr>
        <p:spPr>
          <a:xfrm flipH="false" flipV="false" rot="10336776">
            <a:off x="5829035" y="8270936"/>
            <a:ext cx="7677781" cy="6833225"/>
          </a:xfrm>
          <a:custGeom>
            <a:avLst/>
            <a:gdLst/>
            <a:ahLst/>
            <a:cxnLst/>
            <a:rect r="r" b="b" t="t" l="l"/>
            <a:pathLst>
              <a:path h="6833225" w="7677781">
                <a:moveTo>
                  <a:pt x="0" y="0"/>
                </a:moveTo>
                <a:lnTo>
                  <a:pt x="7677781" y="0"/>
                </a:lnTo>
                <a:lnTo>
                  <a:pt x="7677781" y="6833225"/>
                </a:lnTo>
                <a:lnTo>
                  <a:pt x="0" y="6833225"/>
                </a:lnTo>
                <a:lnTo>
                  <a:pt x="0" y="0"/>
                </a:lnTo>
                <a:close/>
              </a:path>
            </a:pathLst>
          </a:custGeom>
          <a:blipFill>
            <a:blip r:embed="rId5"/>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796074" y="4777108"/>
            <a:ext cx="13287448" cy="971550"/>
          </a:xfrm>
          <a:prstGeom prst="rect">
            <a:avLst/>
          </a:prstGeom>
        </p:spPr>
        <p:txBody>
          <a:bodyPr anchor="t" rtlCol="false" tIns="0" lIns="0" bIns="0" rIns="0">
            <a:spAutoFit/>
          </a:bodyPr>
          <a:lstStyle/>
          <a:p>
            <a:pPr algn="ctr">
              <a:lnSpc>
                <a:spcPts val="7679"/>
              </a:lnSpc>
            </a:pPr>
            <a:r>
              <a:rPr lang="en-US" b="true" sz="6399">
                <a:solidFill>
                  <a:srgbClr val="770B7B"/>
                </a:solidFill>
                <a:latin typeface="Libre Franklin Bold"/>
                <a:ea typeface="Libre Franklin Bold"/>
                <a:cs typeface="Libre Franklin Bold"/>
                <a:sym typeface="Libre Franklin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2449" y="-265752"/>
            <a:ext cx="19232897" cy="10818505"/>
          </a:xfrm>
          <a:custGeom>
            <a:avLst/>
            <a:gdLst/>
            <a:ahLst/>
            <a:cxnLst/>
            <a:rect r="r" b="b" t="t" l="l"/>
            <a:pathLst>
              <a:path h="10818505" w="19232897">
                <a:moveTo>
                  <a:pt x="0" y="0"/>
                </a:moveTo>
                <a:lnTo>
                  <a:pt x="19232898" y="0"/>
                </a:lnTo>
                <a:lnTo>
                  <a:pt x="19232898" y="10818504"/>
                </a:lnTo>
                <a:lnTo>
                  <a:pt x="0" y="10818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99266" y="-2047397"/>
            <a:ext cx="5256167" cy="4677989"/>
          </a:xfrm>
          <a:custGeom>
            <a:avLst/>
            <a:gdLst/>
            <a:ahLst/>
            <a:cxnLst/>
            <a:rect r="r" b="b" t="t" l="l"/>
            <a:pathLst>
              <a:path h="4677989" w="5256167">
                <a:moveTo>
                  <a:pt x="0" y="0"/>
                </a:moveTo>
                <a:lnTo>
                  <a:pt x="5256168" y="0"/>
                </a:lnTo>
                <a:lnTo>
                  <a:pt x="5256168" y="4677989"/>
                </a:lnTo>
                <a:lnTo>
                  <a:pt x="0" y="4677989"/>
                </a:lnTo>
                <a:lnTo>
                  <a:pt x="0" y="0"/>
                </a:lnTo>
                <a:close/>
              </a:path>
            </a:pathLst>
          </a:custGeom>
          <a:blipFill>
            <a:blip r:embed="rId4"/>
            <a:stretch>
              <a:fillRect l="0" t="0" r="0" b="0"/>
            </a:stretch>
          </a:blipFill>
        </p:spPr>
      </p:sp>
      <p:sp>
        <p:nvSpPr>
          <p:cNvPr name="Freeform 4" id="4"/>
          <p:cNvSpPr/>
          <p:nvPr/>
        </p:nvSpPr>
        <p:spPr>
          <a:xfrm flipH="false" flipV="false" rot="0">
            <a:off x="13616302" y="3113217"/>
            <a:ext cx="8278095" cy="9583902"/>
          </a:xfrm>
          <a:custGeom>
            <a:avLst/>
            <a:gdLst/>
            <a:ahLst/>
            <a:cxnLst/>
            <a:rect r="r" b="b" t="t" l="l"/>
            <a:pathLst>
              <a:path h="9583902" w="8278095">
                <a:moveTo>
                  <a:pt x="0" y="0"/>
                </a:moveTo>
                <a:lnTo>
                  <a:pt x="8278096" y="0"/>
                </a:lnTo>
                <a:lnTo>
                  <a:pt x="8278096" y="9583902"/>
                </a:lnTo>
                <a:lnTo>
                  <a:pt x="0" y="9583902"/>
                </a:lnTo>
                <a:lnTo>
                  <a:pt x="0" y="0"/>
                </a:lnTo>
                <a:close/>
              </a:path>
            </a:pathLst>
          </a:custGeom>
          <a:blipFill>
            <a:blip r:embed="rId5"/>
            <a:stretch>
              <a:fillRect l="0" t="0" r="0" b="0"/>
            </a:stretch>
          </a:blipFill>
        </p:spPr>
      </p:sp>
      <p:grpSp>
        <p:nvGrpSpPr>
          <p:cNvPr name="Group 5" id="5"/>
          <p:cNvGrpSpPr/>
          <p:nvPr/>
        </p:nvGrpSpPr>
        <p:grpSpPr>
          <a:xfrm rot="0">
            <a:off x="1028700" y="1028700"/>
            <a:ext cx="3388123" cy="318656"/>
            <a:chOff x="0" y="0"/>
            <a:chExt cx="4517498" cy="424874"/>
          </a:xfrm>
        </p:grpSpPr>
        <p:sp>
          <p:nvSpPr>
            <p:cNvPr name="AutoShape 6" id="6"/>
            <p:cNvSpPr/>
            <p:nvPr/>
          </p:nvSpPr>
          <p:spPr>
            <a:xfrm rot="-5400000">
              <a:off x="3019346" y="-1262019"/>
              <a:ext cx="47665" cy="2948639"/>
            </a:xfrm>
            <a:prstGeom prst="rect">
              <a:avLst/>
            </a:prstGeom>
            <a:solidFill>
              <a:srgbClr val="FFFFFF"/>
            </a:solidFill>
          </p:spPr>
        </p:sp>
        <p:sp>
          <p:nvSpPr>
            <p:cNvPr name="TextBox 7" id="7"/>
            <p:cNvSpPr txBox="true"/>
            <p:nvPr/>
          </p:nvSpPr>
          <p:spPr>
            <a:xfrm rot="0">
              <a:off x="0" y="0"/>
              <a:ext cx="1296715" cy="424874"/>
            </a:xfrm>
            <a:prstGeom prst="rect">
              <a:avLst/>
            </a:prstGeom>
          </p:spPr>
          <p:txBody>
            <a:bodyPr anchor="t" rtlCol="false" tIns="0" lIns="0" bIns="0" rIns="0">
              <a:spAutoFit/>
            </a:bodyPr>
            <a:lstStyle/>
            <a:p>
              <a:pPr algn="just">
                <a:lnSpc>
                  <a:spcPts val="2520"/>
                </a:lnSpc>
              </a:pPr>
              <a:r>
                <a:rPr lang="en-US" sz="2100" b="true">
                  <a:solidFill>
                    <a:srgbClr val="FFFFFF"/>
                  </a:solidFill>
                  <a:latin typeface="Libre Franklin Bold"/>
                  <a:ea typeface="Libre Franklin Bold"/>
                  <a:cs typeface="Libre Franklin Bold"/>
                  <a:sym typeface="Libre Franklin Bold"/>
                </a:rPr>
                <a:t>02</a:t>
              </a:r>
            </a:p>
          </p:txBody>
        </p:sp>
      </p:grpSp>
      <p:sp>
        <p:nvSpPr>
          <p:cNvPr name="TextBox 8" id="8"/>
          <p:cNvSpPr txBox="true"/>
          <p:nvPr/>
        </p:nvSpPr>
        <p:spPr>
          <a:xfrm rot="0">
            <a:off x="1028700" y="2640117"/>
            <a:ext cx="11558050" cy="1201367"/>
          </a:xfrm>
          <a:prstGeom prst="rect">
            <a:avLst/>
          </a:prstGeom>
        </p:spPr>
        <p:txBody>
          <a:bodyPr anchor="t" rtlCol="false" tIns="0" lIns="0" bIns="0" rIns="0">
            <a:spAutoFit/>
          </a:bodyPr>
          <a:lstStyle/>
          <a:p>
            <a:pPr algn="l">
              <a:lnSpc>
                <a:spcPts val="9599"/>
              </a:lnSpc>
            </a:pPr>
            <a:r>
              <a:rPr lang="en-US" sz="7999" b="true">
                <a:solidFill>
                  <a:srgbClr val="FFFFFF"/>
                </a:solidFill>
                <a:latin typeface="Libre Franklin Bold"/>
                <a:ea typeface="Libre Franklin Bold"/>
                <a:cs typeface="Libre Franklin Bold"/>
                <a:sym typeface="Libre Franklin Bold"/>
              </a:rPr>
              <a:t>Presentation outline</a:t>
            </a:r>
          </a:p>
        </p:txBody>
      </p:sp>
      <p:sp>
        <p:nvSpPr>
          <p:cNvPr name="TextBox 9" id="9"/>
          <p:cNvSpPr txBox="true"/>
          <p:nvPr/>
        </p:nvSpPr>
        <p:spPr>
          <a:xfrm rot="0">
            <a:off x="1028700" y="4193944"/>
            <a:ext cx="10465374" cy="5679465"/>
          </a:xfrm>
          <a:prstGeom prst="rect">
            <a:avLst/>
          </a:prstGeom>
        </p:spPr>
        <p:txBody>
          <a:bodyPr anchor="t" rtlCol="false" tIns="0" lIns="0" bIns="0" rIns="0">
            <a:spAutoFit/>
          </a:bodyPr>
          <a:lstStyle/>
          <a:p>
            <a:pPr algn="l" marL="892639" indent="-446320" lvl="1">
              <a:lnSpc>
                <a:spcPts val="5788"/>
              </a:lnSpc>
              <a:buFont typeface="Arial"/>
              <a:buChar char="•"/>
            </a:pPr>
            <a:r>
              <a:rPr lang="en-US" b="true" sz="4134">
                <a:solidFill>
                  <a:srgbClr val="FFFFFF"/>
                </a:solidFill>
                <a:latin typeface="Libre Franklin Bold"/>
                <a:ea typeface="Libre Franklin Bold"/>
                <a:cs typeface="Libre Franklin Bold"/>
                <a:sym typeface="Libre Franklin Bold"/>
              </a:rPr>
              <a:t>Origin of the Idea​</a:t>
            </a:r>
          </a:p>
          <a:p>
            <a:pPr algn="l" marL="892639" indent="-446320" lvl="1">
              <a:lnSpc>
                <a:spcPts val="5788"/>
              </a:lnSpc>
              <a:buFont typeface="Arial"/>
              <a:buChar char="•"/>
            </a:pPr>
            <a:r>
              <a:rPr lang="en-US" b="true" sz="4134">
                <a:solidFill>
                  <a:srgbClr val="FFFFFF"/>
                </a:solidFill>
                <a:latin typeface="Libre Franklin Bold"/>
                <a:ea typeface="Libre Franklin Bold"/>
                <a:cs typeface="Libre Franklin Bold"/>
                <a:sym typeface="Libre Franklin Bold"/>
              </a:rPr>
              <a:t>Problem statement​</a:t>
            </a:r>
          </a:p>
          <a:p>
            <a:pPr algn="l" marL="892639" indent="-446320" lvl="1">
              <a:lnSpc>
                <a:spcPts val="5788"/>
              </a:lnSpc>
              <a:buFont typeface="Arial"/>
              <a:buChar char="•"/>
            </a:pPr>
            <a:r>
              <a:rPr lang="en-US" b="true" sz="4134">
                <a:solidFill>
                  <a:srgbClr val="FFFFFF"/>
                </a:solidFill>
                <a:latin typeface="Libre Franklin Bold"/>
                <a:ea typeface="Libre Franklin Bold"/>
                <a:cs typeface="Libre Franklin Bold"/>
                <a:sym typeface="Libre Franklin Bold"/>
              </a:rPr>
              <a:t>Solutions​</a:t>
            </a:r>
          </a:p>
          <a:p>
            <a:pPr algn="l" marL="892639" indent="-446320" lvl="1">
              <a:lnSpc>
                <a:spcPts val="5788"/>
              </a:lnSpc>
              <a:buFont typeface="Arial"/>
              <a:buChar char="•"/>
            </a:pPr>
            <a:r>
              <a:rPr lang="en-US" b="true" sz="4134">
                <a:solidFill>
                  <a:srgbClr val="FFFFFF"/>
                </a:solidFill>
                <a:latin typeface="Libre Franklin Bold"/>
                <a:ea typeface="Libre Franklin Bold"/>
                <a:cs typeface="Libre Franklin Bold"/>
                <a:sym typeface="Libre Franklin Bold"/>
              </a:rPr>
              <a:t>Model Usage​</a:t>
            </a:r>
          </a:p>
          <a:p>
            <a:pPr algn="l" marL="892639" indent="-446320" lvl="1">
              <a:lnSpc>
                <a:spcPts val="5788"/>
              </a:lnSpc>
              <a:buFont typeface="Arial"/>
              <a:buChar char="•"/>
            </a:pPr>
            <a:r>
              <a:rPr lang="en-US" b="true" sz="4134">
                <a:solidFill>
                  <a:srgbClr val="FFFFFF"/>
                </a:solidFill>
                <a:latin typeface="Libre Franklin Bold"/>
                <a:ea typeface="Libre Franklin Bold"/>
                <a:cs typeface="Libre Franklin Bold"/>
                <a:sym typeface="Libre Franklin Bold"/>
              </a:rPr>
              <a:t>Architecuture​</a:t>
            </a:r>
          </a:p>
          <a:p>
            <a:pPr algn="l" marL="892639" indent="-446320" lvl="1">
              <a:lnSpc>
                <a:spcPts val="5788"/>
              </a:lnSpc>
              <a:buFont typeface="Arial"/>
              <a:buChar char="•"/>
            </a:pPr>
            <a:r>
              <a:rPr lang="en-US" b="true" sz="4134">
                <a:solidFill>
                  <a:srgbClr val="FFFFFF"/>
                </a:solidFill>
                <a:latin typeface="Libre Franklin Bold"/>
                <a:ea typeface="Libre Franklin Bold"/>
                <a:cs typeface="Libre Franklin Bold"/>
                <a:sym typeface="Libre Franklin Bold"/>
              </a:rPr>
              <a:t>Future work​</a:t>
            </a:r>
          </a:p>
          <a:p>
            <a:pPr algn="l" marL="892639" indent="-446320" lvl="1">
              <a:lnSpc>
                <a:spcPts val="5788"/>
              </a:lnSpc>
              <a:buFont typeface="Arial"/>
              <a:buChar char="•"/>
            </a:pPr>
            <a:r>
              <a:rPr lang="en-US" b="true" sz="4134">
                <a:solidFill>
                  <a:srgbClr val="FFFFFF"/>
                </a:solidFill>
                <a:latin typeface="Libre Franklin Bold"/>
                <a:ea typeface="Libre Franklin Bold"/>
                <a:cs typeface="Libre Franklin Bold"/>
                <a:sym typeface="Libre Franklin Bold"/>
              </a:rPr>
              <a:t>Demo​</a:t>
            </a:r>
          </a:p>
          <a:p>
            <a:pPr algn="l">
              <a:lnSpc>
                <a:spcPts val="4428"/>
              </a:lnSpc>
              <a:spcBef>
                <a:spcPct val="0"/>
              </a:spcBef>
            </a:pPr>
            <a:r>
              <a:rPr lang="en-US" sz="3163" b="true">
                <a:solidFill>
                  <a:srgbClr val="FFFFFF"/>
                </a:solidFill>
                <a:latin typeface="Libre Franklin Bold"/>
                <a:ea typeface="Libre Franklin Bold"/>
                <a:cs typeface="Libre Franklin Bold"/>
                <a:sym typeface="Libre Franklin Bold"/>
              </a:rPr>
              <a: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2449" y="-265752"/>
            <a:ext cx="19232897" cy="10818505"/>
          </a:xfrm>
          <a:custGeom>
            <a:avLst/>
            <a:gdLst/>
            <a:ahLst/>
            <a:cxnLst/>
            <a:rect r="r" b="b" t="t" l="l"/>
            <a:pathLst>
              <a:path h="10818505" w="19232897">
                <a:moveTo>
                  <a:pt x="0" y="0"/>
                </a:moveTo>
                <a:lnTo>
                  <a:pt x="19232898" y="0"/>
                </a:lnTo>
                <a:lnTo>
                  <a:pt x="19232898" y="10818504"/>
                </a:lnTo>
                <a:lnTo>
                  <a:pt x="0" y="10818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028700"/>
            <a:ext cx="3388123" cy="318656"/>
            <a:chOff x="0" y="0"/>
            <a:chExt cx="4517498" cy="424874"/>
          </a:xfrm>
        </p:grpSpPr>
        <p:sp>
          <p:nvSpPr>
            <p:cNvPr name="AutoShape 4" id="4"/>
            <p:cNvSpPr/>
            <p:nvPr/>
          </p:nvSpPr>
          <p:spPr>
            <a:xfrm rot="-5400000">
              <a:off x="3019346" y="-1262019"/>
              <a:ext cx="47665" cy="2948639"/>
            </a:xfrm>
            <a:prstGeom prst="rect">
              <a:avLst/>
            </a:prstGeom>
            <a:solidFill>
              <a:srgbClr val="FFFFFF"/>
            </a:solidFill>
          </p:spPr>
        </p:sp>
        <p:sp>
          <p:nvSpPr>
            <p:cNvPr name="TextBox 5" id="5"/>
            <p:cNvSpPr txBox="true"/>
            <p:nvPr/>
          </p:nvSpPr>
          <p:spPr>
            <a:xfrm rot="0">
              <a:off x="0" y="0"/>
              <a:ext cx="1296715" cy="424874"/>
            </a:xfrm>
            <a:prstGeom prst="rect">
              <a:avLst/>
            </a:prstGeom>
          </p:spPr>
          <p:txBody>
            <a:bodyPr anchor="t" rtlCol="false" tIns="0" lIns="0" bIns="0" rIns="0">
              <a:spAutoFit/>
            </a:bodyPr>
            <a:lstStyle/>
            <a:p>
              <a:pPr algn="just">
                <a:lnSpc>
                  <a:spcPts val="2520"/>
                </a:lnSpc>
              </a:pPr>
              <a:r>
                <a:rPr lang="en-US" sz="2100" b="true">
                  <a:solidFill>
                    <a:srgbClr val="FFFFFF"/>
                  </a:solidFill>
                  <a:latin typeface="Libre Franklin Bold"/>
                  <a:ea typeface="Libre Franklin Bold"/>
                  <a:cs typeface="Libre Franklin Bold"/>
                  <a:sym typeface="Libre Franklin Bold"/>
                </a:rPr>
                <a:t>15</a:t>
              </a:r>
            </a:p>
          </p:txBody>
        </p:sp>
      </p:grpSp>
      <p:sp>
        <p:nvSpPr>
          <p:cNvPr name="TextBox 6" id="6"/>
          <p:cNvSpPr txBox="true"/>
          <p:nvPr/>
        </p:nvSpPr>
        <p:spPr>
          <a:xfrm rot="0">
            <a:off x="1028700" y="2143125"/>
            <a:ext cx="11776210" cy="1201367"/>
          </a:xfrm>
          <a:prstGeom prst="rect">
            <a:avLst/>
          </a:prstGeom>
        </p:spPr>
        <p:txBody>
          <a:bodyPr anchor="t" rtlCol="false" tIns="0" lIns="0" bIns="0" rIns="0">
            <a:spAutoFit/>
          </a:bodyPr>
          <a:lstStyle/>
          <a:p>
            <a:pPr algn="l">
              <a:lnSpc>
                <a:spcPts val="9599"/>
              </a:lnSpc>
            </a:pPr>
            <a:r>
              <a:rPr lang="en-US" sz="7999" b="true">
                <a:solidFill>
                  <a:srgbClr val="FFFFFF"/>
                </a:solidFill>
                <a:latin typeface="Libre Franklin Bold"/>
                <a:ea typeface="Libre Franklin Bold"/>
                <a:cs typeface="Libre Franklin Bold"/>
                <a:sym typeface="Libre Franklin Bold"/>
              </a:rPr>
              <a:t>The Team</a:t>
            </a:r>
          </a:p>
        </p:txBody>
      </p:sp>
      <p:sp>
        <p:nvSpPr>
          <p:cNvPr name="Freeform 7" id="7"/>
          <p:cNvSpPr/>
          <p:nvPr/>
        </p:nvSpPr>
        <p:spPr>
          <a:xfrm flipH="false" flipV="false" rot="2107556">
            <a:off x="6198494" y="-4283820"/>
            <a:ext cx="9029365" cy="8036135"/>
          </a:xfrm>
          <a:custGeom>
            <a:avLst/>
            <a:gdLst/>
            <a:ahLst/>
            <a:cxnLst/>
            <a:rect r="r" b="b" t="t" l="l"/>
            <a:pathLst>
              <a:path h="8036135" w="9029365">
                <a:moveTo>
                  <a:pt x="0" y="0"/>
                </a:moveTo>
                <a:lnTo>
                  <a:pt x="9029365" y="0"/>
                </a:lnTo>
                <a:lnTo>
                  <a:pt x="9029365" y="8036135"/>
                </a:lnTo>
                <a:lnTo>
                  <a:pt x="0" y="8036135"/>
                </a:lnTo>
                <a:lnTo>
                  <a:pt x="0" y="0"/>
                </a:lnTo>
                <a:close/>
              </a:path>
            </a:pathLst>
          </a:custGeom>
          <a:blipFill>
            <a:blip r:embed="rId4"/>
            <a:stretch>
              <a:fillRect l="0" t="0" r="0" b="0"/>
            </a:stretch>
          </a:blipFill>
        </p:spPr>
      </p:sp>
      <p:sp>
        <p:nvSpPr>
          <p:cNvPr name="Freeform 8" id="8"/>
          <p:cNvSpPr/>
          <p:nvPr/>
        </p:nvSpPr>
        <p:spPr>
          <a:xfrm flipH="false" flipV="false" rot="0">
            <a:off x="4586985" y="4198967"/>
            <a:ext cx="2849823" cy="3773166"/>
          </a:xfrm>
          <a:custGeom>
            <a:avLst/>
            <a:gdLst/>
            <a:ahLst/>
            <a:cxnLst/>
            <a:rect r="r" b="b" t="t" l="l"/>
            <a:pathLst>
              <a:path h="3773166" w="2849823">
                <a:moveTo>
                  <a:pt x="0" y="0"/>
                </a:moveTo>
                <a:lnTo>
                  <a:pt x="2849823" y="0"/>
                </a:lnTo>
                <a:lnTo>
                  <a:pt x="2849823" y="3773167"/>
                </a:lnTo>
                <a:lnTo>
                  <a:pt x="0" y="3773167"/>
                </a:lnTo>
                <a:lnTo>
                  <a:pt x="0" y="0"/>
                </a:lnTo>
                <a:close/>
              </a:path>
            </a:pathLst>
          </a:custGeom>
          <a:blipFill>
            <a:blip r:embed="rId5"/>
            <a:stretch>
              <a:fillRect l="0" t="0" r="0" b="0"/>
            </a:stretch>
          </a:blipFill>
        </p:spPr>
      </p:sp>
      <p:sp>
        <p:nvSpPr>
          <p:cNvPr name="Freeform 9" id="9"/>
          <p:cNvSpPr/>
          <p:nvPr/>
        </p:nvSpPr>
        <p:spPr>
          <a:xfrm flipH="false" flipV="false" rot="0">
            <a:off x="10413238" y="4198967"/>
            <a:ext cx="3018533" cy="3773166"/>
          </a:xfrm>
          <a:custGeom>
            <a:avLst/>
            <a:gdLst/>
            <a:ahLst/>
            <a:cxnLst/>
            <a:rect r="r" b="b" t="t" l="l"/>
            <a:pathLst>
              <a:path h="3773166" w="3018533">
                <a:moveTo>
                  <a:pt x="0" y="0"/>
                </a:moveTo>
                <a:lnTo>
                  <a:pt x="3018533" y="0"/>
                </a:lnTo>
                <a:lnTo>
                  <a:pt x="3018533" y="3773167"/>
                </a:lnTo>
                <a:lnTo>
                  <a:pt x="0" y="3773167"/>
                </a:lnTo>
                <a:lnTo>
                  <a:pt x="0" y="0"/>
                </a:lnTo>
                <a:close/>
              </a:path>
            </a:pathLst>
          </a:custGeom>
          <a:blipFill>
            <a:blip r:embed="rId6"/>
            <a:stretch>
              <a:fillRect l="0" t="0" r="0" b="0"/>
            </a:stretch>
          </a:blipFill>
        </p:spPr>
      </p:sp>
      <p:grpSp>
        <p:nvGrpSpPr>
          <p:cNvPr name="Group 10" id="10"/>
          <p:cNvGrpSpPr/>
          <p:nvPr/>
        </p:nvGrpSpPr>
        <p:grpSpPr>
          <a:xfrm rot="0">
            <a:off x="2972568" y="8369176"/>
            <a:ext cx="5893027" cy="1288934"/>
            <a:chOff x="0" y="0"/>
            <a:chExt cx="7857369" cy="1718578"/>
          </a:xfrm>
        </p:grpSpPr>
        <p:sp>
          <p:nvSpPr>
            <p:cNvPr name="TextBox 11" id="11"/>
            <p:cNvSpPr txBox="true"/>
            <p:nvPr/>
          </p:nvSpPr>
          <p:spPr>
            <a:xfrm rot="0">
              <a:off x="0" y="-66675"/>
              <a:ext cx="7857369" cy="6762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Libre Franklin Bold"/>
                  <a:ea typeface="Libre Franklin Bold"/>
                  <a:cs typeface="Libre Franklin Bold"/>
                  <a:sym typeface="Libre Franklin Bold"/>
                </a:rPr>
                <a:t>SUPRAJA MADALA</a:t>
              </a:r>
            </a:p>
          </p:txBody>
        </p:sp>
        <p:sp>
          <p:nvSpPr>
            <p:cNvPr name="TextBox 12" id="12"/>
            <p:cNvSpPr txBox="true"/>
            <p:nvPr/>
          </p:nvSpPr>
          <p:spPr>
            <a:xfrm rot="0">
              <a:off x="0" y="1149407"/>
              <a:ext cx="7857369" cy="569172"/>
            </a:xfrm>
            <a:prstGeom prst="rect">
              <a:avLst/>
            </a:prstGeom>
          </p:spPr>
          <p:txBody>
            <a:bodyPr anchor="t" rtlCol="false" tIns="0" lIns="0" bIns="0" rIns="0">
              <a:spAutoFit/>
            </a:bodyPr>
            <a:lstStyle/>
            <a:p>
              <a:pPr algn="l">
                <a:lnSpc>
                  <a:spcPts val="3640"/>
                </a:lnSpc>
                <a:spcBef>
                  <a:spcPct val="0"/>
                </a:spcBef>
              </a:pPr>
            </a:p>
          </p:txBody>
        </p:sp>
      </p:grpSp>
      <p:grpSp>
        <p:nvGrpSpPr>
          <p:cNvPr name="Group 13" id="13"/>
          <p:cNvGrpSpPr/>
          <p:nvPr/>
        </p:nvGrpSpPr>
        <p:grpSpPr>
          <a:xfrm rot="0">
            <a:off x="9353777" y="8369176"/>
            <a:ext cx="6264326" cy="1881798"/>
            <a:chOff x="0" y="0"/>
            <a:chExt cx="8352434" cy="2509065"/>
          </a:xfrm>
        </p:grpSpPr>
        <p:sp>
          <p:nvSpPr>
            <p:cNvPr name="TextBox 14" id="14"/>
            <p:cNvSpPr txBox="true"/>
            <p:nvPr/>
          </p:nvSpPr>
          <p:spPr>
            <a:xfrm rot="0">
              <a:off x="0" y="-66675"/>
              <a:ext cx="8352434" cy="711921"/>
            </a:xfrm>
            <a:prstGeom prst="rect">
              <a:avLst/>
            </a:prstGeom>
          </p:spPr>
          <p:txBody>
            <a:bodyPr anchor="t" rtlCol="false" tIns="0" lIns="0" bIns="0" rIns="0">
              <a:spAutoFit/>
            </a:bodyPr>
            <a:lstStyle/>
            <a:p>
              <a:pPr algn="l">
                <a:lnSpc>
                  <a:spcPts val="4520"/>
                </a:lnSpc>
                <a:spcBef>
                  <a:spcPct val="0"/>
                </a:spcBef>
              </a:pPr>
              <a:r>
                <a:rPr lang="en-US" b="true" sz="3229">
                  <a:solidFill>
                    <a:srgbClr val="FFFFFF"/>
                  </a:solidFill>
                  <a:latin typeface="Libre Franklin Bold"/>
                  <a:ea typeface="Libre Franklin Bold"/>
                  <a:cs typeface="Libre Franklin Bold"/>
                  <a:sym typeface="Libre Franklin Bold"/>
                </a:rPr>
                <a:t>AMRUTH KUNTAMALLA</a:t>
              </a:r>
            </a:p>
          </p:txBody>
        </p:sp>
        <p:sp>
          <p:nvSpPr>
            <p:cNvPr name="TextBox 15" id="15"/>
            <p:cNvSpPr txBox="true"/>
            <p:nvPr/>
          </p:nvSpPr>
          <p:spPr>
            <a:xfrm rot="0">
              <a:off x="0" y="1220413"/>
              <a:ext cx="8352434" cy="1288651"/>
            </a:xfrm>
            <a:prstGeom prst="rect">
              <a:avLst/>
            </a:prstGeom>
          </p:spPr>
          <p:txBody>
            <a:bodyPr anchor="t" rtlCol="false" tIns="0" lIns="0" bIns="0" rIns="0">
              <a:spAutoFit/>
            </a:bodyPr>
            <a:lstStyle/>
            <a:p>
              <a:pPr algn="l">
                <a:lnSpc>
                  <a:spcPts val="3918"/>
                </a:lnSpc>
              </a:pPr>
            </a:p>
            <a:p>
              <a:pPr algn="l">
                <a:lnSpc>
                  <a:spcPts val="3918"/>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2449" y="-265752"/>
            <a:ext cx="19232897" cy="10818505"/>
          </a:xfrm>
          <a:custGeom>
            <a:avLst/>
            <a:gdLst/>
            <a:ahLst/>
            <a:cxnLst/>
            <a:rect r="r" b="b" t="t" l="l"/>
            <a:pathLst>
              <a:path h="10818505" w="19232897">
                <a:moveTo>
                  <a:pt x="0" y="0"/>
                </a:moveTo>
                <a:lnTo>
                  <a:pt x="19232898" y="0"/>
                </a:lnTo>
                <a:lnTo>
                  <a:pt x="19232898" y="10818504"/>
                </a:lnTo>
                <a:lnTo>
                  <a:pt x="0" y="10818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7287" y="1278453"/>
            <a:ext cx="14813608" cy="1538515"/>
            <a:chOff x="0" y="0"/>
            <a:chExt cx="19751478" cy="2051353"/>
          </a:xfrm>
        </p:grpSpPr>
        <p:sp>
          <p:nvSpPr>
            <p:cNvPr name="TextBox 4" id="4"/>
            <p:cNvSpPr txBox="true"/>
            <p:nvPr/>
          </p:nvSpPr>
          <p:spPr>
            <a:xfrm rot="0">
              <a:off x="0" y="-85725"/>
              <a:ext cx="19751478" cy="1021068"/>
            </a:xfrm>
            <a:prstGeom prst="rect">
              <a:avLst/>
            </a:prstGeom>
          </p:spPr>
          <p:txBody>
            <a:bodyPr anchor="t" rtlCol="false" tIns="0" lIns="0" bIns="0" rIns="0">
              <a:spAutoFit/>
            </a:bodyPr>
            <a:lstStyle/>
            <a:p>
              <a:pPr algn="l">
                <a:lnSpc>
                  <a:spcPts val="6484"/>
                </a:lnSpc>
                <a:spcBef>
                  <a:spcPct val="0"/>
                </a:spcBef>
              </a:pPr>
              <a:r>
                <a:rPr lang="en-US" b="true" sz="4631">
                  <a:solidFill>
                    <a:srgbClr val="FFFFFF"/>
                  </a:solidFill>
                  <a:latin typeface="Libre Franklin Bold"/>
                  <a:ea typeface="Libre Franklin Bold"/>
                  <a:cs typeface="Libre Franklin Bold"/>
                  <a:sym typeface="Libre Franklin Bold"/>
                </a:rPr>
                <a:t>ORIGIN OF THE IDEA</a:t>
              </a:r>
            </a:p>
          </p:txBody>
        </p:sp>
        <p:sp>
          <p:nvSpPr>
            <p:cNvPr name="TextBox 5" id="5"/>
            <p:cNvSpPr txBox="true"/>
            <p:nvPr/>
          </p:nvSpPr>
          <p:spPr>
            <a:xfrm rot="0">
              <a:off x="0" y="1540090"/>
              <a:ext cx="19751478" cy="511263"/>
            </a:xfrm>
            <a:prstGeom prst="rect">
              <a:avLst/>
            </a:prstGeom>
          </p:spPr>
          <p:txBody>
            <a:bodyPr anchor="t" rtlCol="false" tIns="0" lIns="0" bIns="0" rIns="0">
              <a:spAutoFit/>
            </a:bodyPr>
            <a:lstStyle/>
            <a:p>
              <a:pPr algn="l">
                <a:lnSpc>
                  <a:spcPts val="3265"/>
                </a:lnSpc>
                <a:spcBef>
                  <a:spcPct val="0"/>
                </a:spcBef>
              </a:pPr>
            </a:p>
          </p:txBody>
        </p:sp>
      </p:grpSp>
      <p:sp>
        <p:nvSpPr>
          <p:cNvPr name="TextBox 6" id="6"/>
          <p:cNvSpPr txBox="true"/>
          <p:nvPr/>
        </p:nvSpPr>
        <p:spPr>
          <a:xfrm rot="0">
            <a:off x="168644" y="3061551"/>
            <a:ext cx="17950713" cy="5461352"/>
          </a:xfrm>
          <a:prstGeom prst="rect">
            <a:avLst/>
          </a:prstGeom>
        </p:spPr>
        <p:txBody>
          <a:bodyPr anchor="t" rtlCol="false" tIns="0" lIns="0" bIns="0" rIns="0">
            <a:spAutoFit/>
          </a:bodyPr>
          <a:lstStyle/>
          <a:p>
            <a:pPr algn="just" marL="788214" indent="-394107" lvl="1">
              <a:lnSpc>
                <a:spcPts val="5403"/>
              </a:lnSpc>
              <a:buFont typeface="Arial"/>
              <a:buChar char="•"/>
            </a:pPr>
            <a:r>
              <a:rPr lang="en-US" sz="3650" u="none">
                <a:solidFill>
                  <a:srgbClr val="FFFFFF"/>
                </a:solidFill>
                <a:latin typeface="Libre Franklin Light"/>
                <a:ea typeface="Libre Franklin Light"/>
                <a:cs typeface="Libre Franklin Light"/>
                <a:sym typeface="Libre Franklin Light"/>
              </a:rPr>
              <a:t>The rapid growth of online advertising has made accurate ad recommendation and abnormal ad monitoring crucial. Machine learning, combined with AI, can achieve this through intelligent ad recommendation systems and abnormal ad monitoring systems. </a:t>
            </a:r>
          </a:p>
          <a:p>
            <a:pPr algn="just" marL="788214" indent="-394107" lvl="1">
              <a:lnSpc>
                <a:spcPts val="5403"/>
              </a:lnSpc>
              <a:buFont typeface="Arial"/>
              <a:buChar char="•"/>
            </a:pPr>
            <a:r>
              <a:rPr lang="en-US" sz="3650" u="none">
                <a:solidFill>
                  <a:srgbClr val="FFFFFF"/>
                </a:solidFill>
                <a:latin typeface="Libre Franklin Light"/>
                <a:ea typeface="Libre Franklin Light"/>
                <a:cs typeface="Libre Franklin Light"/>
                <a:sym typeface="Libre Franklin Light"/>
              </a:rPr>
              <a:t>These systems use data mining and real-time algorithms to deliver tailored ads and detect anomalies, improving the effectiveness of digital marketing strategies.</a:t>
            </a:r>
          </a:p>
          <a:p>
            <a:pPr algn="just">
              <a:lnSpc>
                <a:spcPts val="5403"/>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2449" y="-265752"/>
            <a:ext cx="19232897" cy="10818505"/>
          </a:xfrm>
          <a:custGeom>
            <a:avLst/>
            <a:gdLst/>
            <a:ahLst/>
            <a:cxnLst/>
            <a:rect r="r" b="b" t="t" l="l"/>
            <a:pathLst>
              <a:path h="10818505" w="19232897">
                <a:moveTo>
                  <a:pt x="0" y="0"/>
                </a:moveTo>
                <a:lnTo>
                  <a:pt x="19232898" y="0"/>
                </a:lnTo>
                <a:lnTo>
                  <a:pt x="19232898" y="10818504"/>
                </a:lnTo>
                <a:lnTo>
                  <a:pt x="0" y="10818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525034">
            <a:off x="-3110034" y="6165489"/>
            <a:ext cx="4048735" cy="4841536"/>
          </a:xfrm>
          <a:custGeom>
            <a:avLst/>
            <a:gdLst/>
            <a:ahLst/>
            <a:cxnLst/>
            <a:rect r="r" b="b" t="t" l="l"/>
            <a:pathLst>
              <a:path h="4841536" w="4048735">
                <a:moveTo>
                  <a:pt x="0" y="0"/>
                </a:moveTo>
                <a:lnTo>
                  <a:pt x="4048734" y="0"/>
                </a:lnTo>
                <a:lnTo>
                  <a:pt x="4048734" y="4841536"/>
                </a:lnTo>
                <a:lnTo>
                  <a:pt x="0" y="4841536"/>
                </a:lnTo>
                <a:lnTo>
                  <a:pt x="0" y="0"/>
                </a:lnTo>
                <a:close/>
              </a:path>
            </a:pathLst>
          </a:custGeom>
          <a:blipFill>
            <a:blip r:embed="rId4"/>
            <a:stretch>
              <a:fillRect l="0" t="0" r="0" b="0"/>
            </a:stretch>
          </a:blipFill>
        </p:spPr>
      </p:sp>
      <p:grpSp>
        <p:nvGrpSpPr>
          <p:cNvPr name="Group 4" id="4"/>
          <p:cNvGrpSpPr/>
          <p:nvPr/>
        </p:nvGrpSpPr>
        <p:grpSpPr>
          <a:xfrm rot="0">
            <a:off x="1028700" y="919238"/>
            <a:ext cx="16636105" cy="8043117"/>
            <a:chOff x="0" y="0"/>
            <a:chExt cx="22181473" cy="10724156"/>
          </a:xfrm>
        </p:grpSpPr>
        <p:sp>
          <p:nvSpPr>
            <p:cNvPr name="TextBox 5" id="5"/>
            <p:cNvSpPr txBox="true"/>
            <p:nvPr/>
          </p:nvSpPr>
          <p:spPr>
            <a:xfrm rot="0">
              <a:off x="0" y="-76200"/>
              <a:ext cx="22181473" cy="859649"/>
            </a:xfrm>
            <a:prstGeom prst="rect">
              <a:avLst/>
            </a:prstGeom>
          </p:spPr>
          <p:txBody>
            <a:bodyPr anchor="t" rtlCol="false" tIns="0" lIns="0" bIns="0" rIns="0">
              <a:spAutoFit/>
            </a:bodyPr>
            <a:lstStyle/>
            <a:p>
              <a:pPr algn="l">
                <a:lnSpc>
                  <a:spcPts val="5413"/>
                </a:lnSpc>
                <a:spcBef>
                  <a:spcPct val="0"/>
                </a:spcBef>
              </a:pPr>
              <a:r>
                <a:rPr lang="en-US" b="true" sz="3866">
                  <a:solidFill>
                    <a:srgbClr val="FFFFFF"/>
                  </a:solidFill>
                  <a:latin typeface="Libre Franklin Bold"/>
                  <a:ea typeface="Libre Franklin Bold"/>
                  <a:cs typeface="Libre Franklin Bold"/>
                  <a:sym typeface="Libre Franklin Bold"/>
                </a:rPr>
                <a:t>PROBLEM STATEMENT</a:t>
              </a:r>
            </a:p>
          </p:txBody>
        </p:sp>
        <p:sp>
          <p:nvSpPr>
            <p:cNvPr name="TextBox 6" id="6"/>
            <p:cNvSpPr txBox="true"/>
            <p:nvPr/>
          </p:nvSpPr>
          <p:spPr>
            <a:xfrm rot="0">
              <a:off x="0" y="1021989"/>
              <a:ext cx="22181473" cy="8109811"/>
            </a:xfrm>
            <a:prstGeom prst="rect">
              <a:avLst/>
            </a:prstGeom>
          </p:spPr>
          <p:txBody>
            <a:bodyPr anchor="t" rtlCol="false" tIns="0" lIns="0" bIns="0" rIns="0">
              <a:spAutoFit/>
            </a:bodyPr>
            <a:lstStyle/>
            <a:p>
              <a:pPr algn="l" marL="1107572" indent="-553786" lvl="1">
                <a:lnSpc>
                  <a:spcPts val="9900"/>
                </a:lnSpc>
                <a:buFont typeface="Arial"/>
                <a:buChar char="•"/>
              </a:pPr>
              <a:r>
                <a:rPr lang="en-US" sz="5130">
                  <a:solidFill>
                    <a:srgbClr val="FFFFFF"/>
                  </a:solidFill>
                  <a:latin typeface="Libre Franklin"/>
                  <a:ea typeface="Libre Franklin"/>
                  <a:cs typeface="Libre Franklin"/>
                  <a:sym typeface="Libre Franklin"/>
                </a:rPr>
                <a:t>Rapid growth of online advertising.</a:t>
              </a:r>
            </a:p>
            <a:p>
              <a:pPr algn="l" marL="1107572" indent="-553786" lvl="1">
                <a:lnSpc>
                  <a:spcPts val="9900"/>
                </a:lnSpc>
                <a:buFont typeface="Arial"/>
                <a:buChar char="•"/>
              </a:pPr>
              <a:r>
                <a:rPr lang="en-US" sz="5130">
                  <a:solidFill>
                    <a:srgbClr val="FFFFFF"/>
                  </a:solidFill>
                  <a:latin typeface="Libre Franklin"/>
                  <a:ea typeface="Libre Franklin"/>
                  <a:cs typeface="Libre Franklin"/>
                  <a:sym typeface="Libre Franklin"/>
                </a:rPr>
                <a:t>Difficulty in delivering relevant ads and monitoring anomalies.</a:t>
              </a:r>
            </a:p>
            <a:p>
              <a:pPr algn="l" marL="1107572" indent="-553786" lvl="1">
                <a:lnSpc>
                  <a:spcPts val="9900"/>
                </a:lnSpc>
                <a:buFont typeface="Arial"/>
                <a:buChar char="•"/>
              </a:pPr>
              <a:r>
                <a:rPr lang="en-US" sz="5130">
                  <a:solidFill>
                    <a:srgbClr val="FFFFFF"/>
                  </a:solidFill>
                  <a:latin typeface="Libre Franklin"/>
                  <a:ea typeface="Libre Franklin"/>
                  <a:cs typeface="Libre Franklin"/>
                  <a:sym typeface="Libre Franklin"/>
                </a:rPr>
                <a:t>Traditional methods are insufficient for large data volumes and content complexity.</a:t>
              </a:r>
            </a:p>
          </p:txBody>
        </p:sp>
        <p:sp>
          <p:nvSpPr>
            <p:cNvPr name="TextBox 7" id="7"/>
            <p:cNvSpPr txBox="true"/>
            <p:nvPr/>
          </p:nvSpPr>
          <p:spPr>
            <a:xfrm rot="0">
              <a:off x="0" y="10054239"/>
              <a:ext cx="22181473" cy="669917"/>
            </a:xfrm>
            <a:prstGeom prst="rect">
              <a:avLst/>
            </a:prstGeom>
          </p:spPr>
          <p:txBody>
            <a:bodyPr anchor="t" rtlCol="false" tIns="0" lIns="0" bIns="0" rIns="0">
              <a:spAutoFit/>
            </a:bodyPr>
            <a:lstStyle/>
            <a:p>
              <a:pPr algn="l">
                <a:lnSpc>
                  <a:spcPts val="4293"/>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2449" y="-265752"/>
            <a:ext cx="19232897" cy="10818505"/>
          </a:xfrm>
          <a:custGeom>
            <a:avLst/>
            <a:gdLst/>
            <a:ahLst/>
            <a:cxnLst/>
            <a:rect r="r" b="b" t="t" l="l"/>
            <a:pathLst>
              <a:path h="10818505" w="19232897">
                <a:moveTo>
                  <a:pt x="0" y="0"/>
                </a:moveTo>
                <a:lnTo>
                  <a:pt x="19232898" y="0"/>
                </a:lnTo>
                <a:lnTo>
                  <a:pt x="19232898" y="10818504"/>
                </a:lnTo>
                <a:lnTo>
                  <a:pt x="0" y="108185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795661" y="1054272"/>
            <a:ext cx="5161004" cy="870923"/>
          </a:xfrm>
          <a:prstGeom prst="rect">
            <a:avLst/>
          </a:prstGeom>
        </p:spPr>
        <p:txBody>
          <a:bodyPr anchor="t" rtlCol="false" tIns="0" lIns="0" bIns="0" rIns="0">
            <a:spAutoFit/>
          </a:bodyPr>
          <a:lstStyle/>
          <a:p>
            <a:pPr algn="l">
              <a:lnSpc>
                <a:spcPts val="6980"/>
              </a:lnSpc>
            </a:pPr>
            <a:r>
              <a:rPr lang="en-US" sz="5816" b="true">
                <a:solidFill>
                  <a:srgbClr val="FFFFFF"/>
                </a:solidFill>
                <a:latin typeface="Libre Franklin Bold"/>
                <a:ea typeface="Libre Franklin Bold"/>
                <a:cs typeface="Libre Franklin Bold"/>
                <a:sym typeface="Libre Franklin Bold"/>
              </a:rPr>
              <a:t>SOLUTIONS</a:t>
            </a:r>
          </a:p>
        </p:txBody>
      </p:sp>
      <p:sp>
        <p:nvSpPr>
          <p:cNvPr name="TextBox 4" id="4"/>
          <p:cNvSpPr txBox="true"/>
          <p:nvPr/>
        </p:nvSpPr>
        <p:spPr>
          <a:xfrm rot="0">
            <a:off x="795661" y="2331096"/>
            <a:ext cx="17057302" cy="6924675"/>
          </a:xfrm>
          <a:prstGeom prst="rect">
            <a:avLst/>
          </a:prstGeom>
        </p:spPr>
        <p:txBody>
          <a:bodyPr anchor="t" rtlCol="false" tIns="0" lIns="0" bIns="0" rIns="0">
            <a:spAutoFit/>
          </a:bodyPr>
          <a:lstStyle/>
          <a:p>
            <a:pPr algn="l">
              <a:lnSpc>
                <a:spcPts val="4200"/>
              </a:lnSpc>
            </a:pPr>
            <a:r>
              <a:rPr lang="en-US" sz="3000" b="true">
                <a:solidFill>
                  <a:srgbClr val="FFFFFF"/>
                </a:solidFill>
                <a:latin typeface="Libre Franklin Bold"/>
                <a:ea typeface="Libre Franklin Bold"/>
                <a:cs typeface="Libre Franklin Bold"/>
                <a:sym typeface="Libre Franklin Bold"/>
              </a:rPr>
              <a:t>Evaluated Models:</a:t>
            </a:r>
          </a:p>
          <a:p>
            <a:pPr algn="l" marL="647700" indent="-323850" lvl="1">
              <a:lnSpc>
                <a:spcPts val="4200"/>
              </a:lnSpc>
              <a:buFont typeface="Arial"/>
              <a:buChar char="•"/>
            </a:pPr>
            <a:r>
              <a:rPr lang="en-US" sz="3000">
                <a:solidFill>
                  <a:srgbClr val="FFFFFF"/>
                </a:solidFill>
                <a:latin typeface="Libre Franklin Light"/>
                <a:ea typeface="Libre Franklin Light"/>
                <a:cs typeface="Libre Franklin Light"/>
                <a:sym typeface="Libre Franklin Light"/>
              </a:rPr>
              <a:t>We tested three machine learning models: Random Forest, Gradient Boosting, and Decision Tree. Initially, we implemented the Random Forest and Decision Tree models.</a:t>
            </a:r>
          </a:p>
          <a:p>
            <a:pPr algn="l">
              <a:lnSpc>
                <a:spcPts val="4200"/>
              </a:lnSpc>
            </a:pPr>
            <a:r>
              <a:rPr lang="en-US" sz="3000" b="true">
                <a:solidFill>
                  <a:srgbClr val="FFFFFF"/>
                </a:solidFill>
                <a:latin typeface="Libre Franklin Bold"/>
                <a:ea typeface="Libre Franklin Bold"/>
                <a:cs typeface="Libre Franklin Bold"/>
                <a:sym typeface="Libre Franklin Bold"/>
              </a:rPr>
              <a:t>Initial Accuracy:</a:t>
            </a:r>
          </a:p>
          <a:p>
            <a:pPr algn="l" marL="647700" indent="-323850" lvl="1">
              <a:lnSpc>
                <a:spcPts val="4200"/>
              </a:lnSpc>
              <a:buFont typeface="Arial"/>
              <a:buChar char="•"/>
            </a:pPr>
            <a:r>
              <a:rPr lang="en-US" sz="3000">
                <a:solidFill>
                  <a:srgbClr val="FFFFFF"/>
                </a:solidFill>
                <a:latin typeface="Libre Franklin Light"/>
                <a:ea typeface="Libre Franklin Light"/>
                <a:cs typeface="Libre Franklin Light"/>
                <a:sym typeface="Libre Franklin Light"/>
              </a:rPr>
              <a:t>The Random Forest and Decision Tree models achieved 88% accuracy in predicting user clicks on ads. While effective, further analysis led us to explore a more powerful alternative.</a:t>
            </a:r>
          </a:p>
          <a:p>
            <a:pPr algn="l">
              <a:lnSpc>
                <a:spcPts val="4200"/>
              </a:lnSpc>
            </a:pPr>
            <a:r>
              <a:rPr lang="en-US" sz="3000" b="true">
                <a:solidFill>
                  <a:srgbClr val="FFFFFF"/>
                </a:solidFill>
                <a:latin typeface="Libre Franklin Bold"/>
                <a:ea typeface="Libre Franklin Bold"/>
                <a:cs typeface="Libre Franklin Bold"/>
                <a:sym typeface="Libre Franklin Bold"/>
              </a:rPr>
              <a:t>Gradient Boosting Model:</a:t>
            </a:r>
          </a:p>
          <a:p>
            <a:pPr algn="l" marL="647700" indent="-323850" lvl="1">
              <a:lnSpc>
                <a:spcPts val="4200"/>
              </a:lnSpc>
              <a:buFont typeface="Arial"/>
              <a:buChar char="•"/>
            </a:pPr>
            <a:r>
              <a:rPr lang="en-US" sz="3000">
                <a:solidFill>
                  <a:srgbClr val="FFFFFF"/>
                </a:solidFill>
                <a:latin typeface="Libre Franklin Light"/>
                <a:ea typeface="Libre Franklin Light"/>
                <a:cs typeface="Libre Franklin Light"/>
                <a:sym typeface="Libre Franklin Light"/>
              </a:rPr>
              <a:t>Upon switching to Gradient Boosting, we saw a significant improvement in accuracy, reaching 93%. This model proved to be more effective for this dataset and task due to its ability to handle complex patterns.</a:t>
            </a:r>
          </a:p>
          <a:p>
            <a:pPr algn="l">
              <a:lnSpc>
                <a:spcPts val="4200"/>
              </a:lnSpc>
            </a:pPr>
            <a:r>
              <a:rPr lang="en-US" sz="3000" b="true">
                <a:solidFill>
                  <a:srgbClr val="FFFFFF"/>
                </a:solidFill>
                <a:latin typeface="Libre Franklin Bold"/>
                <a:ea typeface="Libre Franklin Bold"/>
                <a:cs typeface="Libre Franklin Bold"/>
                <a:sym typeface="Libre Franklin Bold"/>
              </a:rPr>
              <a:t>Recommendation:</a:t>
            </a:r>
          </a:p>
          <a:p>
            <a:pPr algn="l" marL="647700" indent="-323850" lvl="1">
              <a:lnSpc>
                <a:spcPts val="4200"/>
              </a:lnSpc>
              <a:spcBef>
                <a:spcPct val="0"/>
              </a:spcBef>
              <a:buFont typeface="Arial"/>
              <a:buChar char="•"/>
            </a:pPr>
            <a:r>
              <a:rPr lang="en-US" sz="3000">
                <a:solidFill>
                  <a:srgbClr val="FFFFFF"/>
                </a:solidFill>
                <a:latin typeface="Libre Franklin Light"/>
                <a:ea typeface="Libre Franklin Light"/>
                <a:cs typeface="Libre Franklin Light"/>
                <a:sym typeface="Libre Franklin Light"/>
              </a:rPr>
              <a:t>Given its superior performance and ease of interpretation, we recommend using the Gradient Boosting model to optimize ad targeting and improve prediction accuracy.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2449" y="-265752"/>
            <a:ext cx="19232897" cy="10818505"/>
          </a:xfrm>
          <a:custGeom>
            <a:avLst/>
            <a:gdLst/>
            <a:ahLst/>
            <a:cxnLst/>
            <a:rect r="r" b="b" t="t" l="l"/>
            <a:pathLst>
              <a:path h="10818505" w="19232897">
                <a:moveTo>
                  <a:pt x="0" y="0"/>
                </a:moveTo>
                <a:lnTo>
                  <a:pt x="19232898" y="0"/>
                </a:lnTo>
                <a:lnTo>
                  <a:pt x="19232898" y="10818504"/>
                </a:lnTo>
                <a:lnTo>
                  <a:pt x="0" y="10818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908024">
            <a:off x="-198661" y="-2061760"/>
            <a:ext cx="7247484" cy="8390720"/>
          </a:xfrm>
          <a:custGeom>
            <a:avLst/>
            <a:gdLst/>
            <a:ahLst/>
            <a:cxnLst/>
            <a:rect r="r" b="b" t="t" l="l"/>
            <a:pathLst>
              <a:path h="8390720" w="7247484">
                <a:moveTo>
                  <a:pt x="0" y="0"/>
                </a:moveTo>
                <a:lnTo>
                  <a:pt x="7247484" y="0"/>
                </a:lnTo>
                <a:lnTo>
                  <a:pt x="7247484" y="8390720"/>
                </a:lnTo>
                <a:lnTo>
                  <a:pt x="0" y="8390720"/>
                </a:lnTo>
                <a:lnTo>
                  <a:pt x="0" y="0"/>
                </a:lnTo>
                <a:close/>
              </a:path>
            </a:pathLst>
          </a:custGeom>
          <a:blipFill>
            <a:blip r:embed="rId4"/>
            <a:stretch>
              <a:fillRect l="0" t="0" r="0" b="0"/>
            </a:stretch>
          </a:blipFill>
        </p:spPr>
      </p:sp>
      <p:grpSp>
        <p:nvGrpSpPr>
          <p:cNvPr name="Group 4" id="4"/>
          <p:cNvGrpSpPr/>
          <p:nvPr/>
        </p:nvGrpSpPr>
        <p:grpSpPr>
          <a:xfrm rot="0">
            <a:off x="1028700" y="1028700"/>
            <a:ext cx="3388123" cy="318656"/>
            <a:chOff x="0" y="0"/>
            <a:chExt cx="4517498" cy="424874"/>
          </a:xfrm>
        </p:grpSpPr>
        <p:sp>
          <p:nvSpPr>
            <p:cNvPr name="AutoShape 5" id="5"/>
            <p:cNvSpPr/>
            <p:nvPr/>
          </p:nvSpPr>
          <p:spPr>
            <a:xfrm rot="-5400000">
              <a:off x="3019346" y="-1262019"/>
              <a:ext cx="47665" cy="2948639"/>
            </a:xfrm>
            <a:prstGeom prst="rect">
              <a:avLst/>
            </a:prstGeom>
            <a:solidFill>
              <a:srgbClr val="FFFFFF"/>
            </a:solidFill>
          </p:spPr>
        </p:sp>
        <p:sp>
          <p:nvSpPr>
            <p:cNvPr name="TextBox 6" id="6"/>
            <p:cNvSpPr txBox="true"/>
            <p:nvPr/>
          </p:nvSpPr>
          <p:spPr>
            <a:xfrm rot="0">
              <a:off x="0" y="0"/>
              <a:ext cx="1296715" cy="424874"/>
            </a:xfrm>
            <a:prstGeom prst="rect">
              <a:avLst/>
            </a:prstGeom>
          </p:spPr>
          <p:txBody>
            <a:bodyPr anchor="t" rtlCol="false" tIns="0" lIns="0" bIns="0" rIns="0">
              <a:spAutoFit/>
            </a:bodyPr>
            <a:lstStyle/>
            <a:p>
              <a:pPr algn="just">
                <a:lnSpc>
                  <a:spcPts val="2520"/>
                </a:lnSpc>
              </a:pPr>
              <a:r>
                <a:rPr lang="en-US" sz="2100" b="true">
                  <a:solidFill>
                    <a:srgbClr val="FFFFFF"/>
                  </a:solidFill>
                  <a:latin typeface="Libre Franklin Bold"/>
                  <a:ea typeface="Libre Franklin Bold"/>
                  <a:cs typeface="Libre Franklin Bold"/>
                  <a:sym typeface="Libre Franklin Bold"/>
                </a:rPr>
                <a:t>06</a:t>
              </a:r>
            </a:p>
          </p:txBody>
        </p:sp>
      </p:grpSp>
      <p:sp>
        <p:nvSpPr>
          <p:cNvPr name="Freeform 7" id="7"/>
          <p:cNvSpPr/>
          <p:nvPr/>
        </p:nvSpPr>
        <p:spPr>
          <a:xfrm flipH="false" flipV="false" rot="-4525034">
            <a:off x="17143552" y="9041791"/>
            <a:ext cx="2082612" cy="2490417"/>
          </a:xfrm>
          <a:custGeom>
            <a:avLst/>
            <a:gdLst/>
            <a:ahLst/>
            <a:cxnLst/>
            <a:rect r="r" b="b" t="t" l="l"/>
            <a:pathLst>
              <a:path h="2490417" w="2082612">
                <a:moveTo>
                  <a:pt x="0" y="0"/>
                </a:moveTo>
                <a:lnTo>
                  <a:pt x="2082611" y="0"/>
                </a:lnTo>
                <a:lnTo>
                  <a:pt x="2082611" y="2490418"/>
                </a:lnTo>
                <a:lnTo>
                  <a:pt x="0" y="2490418"/>
                </a:lnTo>
                <a:lnTo>
                  <a:pt x="0" y="0"/>
                </a:lnTo>
                <a:close/>
              </a:path>
            </a:pathLst>
          </a:custGeom>
          <a:blipFill>
            <a:blip r:embed="rId5"/>
            <a:stretch>
              <a:fillRect l="0" t="0" r="0" b="0"/>
            </a:stretch>
          </a:blipFill>
        </p:spPr>
      </p:sp>
      <p:sp>
        <p:nvSpPr>
          <p:cNvPr name="Freeform 8" id="8"/>
          <p:cNvSpPr/>
          <p:nvPr/>
        </p:nvSpPr>
        <p:spPr>
          <a:xfrm flipH="false" flipV="false" rot="0">
            <a:off x="9144000" y="0"/>
            <a:ext cx="9365568" cy="10552752"/>
          </a:xfrm>
          <a:custGeom>
            <a:avLst/>
            <a:gdLst/>
            <a:ahLst/>
            <a:cxnLst/>
            <a:rect r="r" b="b" t="t" l="l"/>
            <a:pathLst>
              <a:path h="10552752" w="9365568">
                <a:moveTo>
                  <a:pt x="0" y="0"/>
                </a:moveTo>
                <a:lnTo>
                  <a:pt x="9365568" y="0"/>
                </a:lnTo>
                <a:lnTo>
                  <a:pt x="9365568" y="10552752"/>
                </a:lnTo>
                <a:lnTo>
                  <a:pt x="0" y="10552752"/>
                </a:lnTo>
                <a:lnTo>
                  <a:pt x="0" y="0"/>
                </a:lnTo>
                <a:close/>
              </a:path>
            </a:pathLst>
          </a:custGeom>
          <a:blipFill>
            <a:blip r:embed="rId6"/>
            <a:stretch>
              <a:fillRect l="0" t="0" r="0" b="0"/>
            </a:stretch>
          </a:blipFill>
        </p:spPr>
      </p:sp>
      <p:sp>
        <p:nvSpPr>
          <p:cNvPr name="TextBox 9" id="9"/>
          <p:cNvSpPr txBox="true"/>
          <p:nvPr/>
        </p:nvSpPr>
        <p:spPr>
          <a:xfrm rot="0">
            <a:off x="484893" y="1856116"/>
            <a:ext cx="12676504" cy="1201367"/>
          </a:xfrm>
          <a:prstGeom prst="rect">
            <a:avLst/>
          </a:prstGeom>
        </p:spPr>
        <p:txBody>
          <a:bodyPr anchor="t" rtlCol="false" tIns="0" lIns="0" bIns="0" rIns="0">
            <a:spAutoFit/>
          </a:bodyPr>
          <a:lstStyle/>
          <a:p>
            <a:pPr algn="l">
              <a:lnSpc>
                <a:spcPts val="9599"/>
              </a:lnSpc>
            </a:pPr>
            <a:r>
              <a:rPr lang="en-US" sz="7999" b="true">
                <a:solidFill>
                  <a:srgbClr val="FFFFFF"/>
                </a:solidFill>
                <a:latin typeface="Libre Franklin Bold"/>
                <a:ea typeface="Libre Franklin Bold"/>
                <a:cs typeface="Libre Franklin Bold"/>
                <a:sym typeface="Libre Franklin Bold"/>
              </a:rPr>
              <a:t>ARCHITECTURE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2449" y="-265752"/>
            <a:ext cx="19232897" cy="10818505"/>
          </a:xfrm>
          <a:custGeom>
            <a:avLst/>
            <a:gdLst/>
            <a:ahLst/>
            <a:cxnLst/>
            <a:rect r="r" b="b" t="t" l="l"/>
            <a:pathLst>
              <a:path h="10818505" w="19232897">
                <a:moveTo>
                  <a:pt x="0" y="0"/>
                </a:moveTo>
                <a:lnTo>
                  <a:pt x="19232898" y="0"/>
                </a:lnTo>
                <a:lnTo>
                  <a:pt x="19232898" y="10818504"/>
                </a:lnTo>
                <a:lnTo>
                  <a:pt x="0" y="10818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028700"/>
            <a:ext cx="3388123" cy="318656"/>
            <a:chOff x="0" y="0"/>
            <a:chExt cx="4517498" cy="424874"/>
          </a:xfrm>
        </p:grpSpPr>
        <p:sp>
          <p:nvSpPr>
            <p:cNvPr name="AutoShape 4" id="4"/>
            <p:cNvSpPr/>
            <p:nvPr/>
          </p:nvSpPr>
          <p:spPr>
            <a:xfrm rot="-5400000">
              <a:off x="3019346" y="-1262019"/>
              <a:ext cx="47665" cy="2948639"/>
            </a:xfrm>
            <a:prstGeom prst="rect">
              <a:avLst/>
            </a:prstGeom>
            <a:solidFill>
              <a:srgbClr val="FFFFFF"/>
            </a:solidFill>
          </p:spPr>
        </p:sp>
        <p:sp>
          <p:nvSpPr>
            <p:cNvPr name="TextBox 5" id="5"/>
            <p:cNvSpPr txBox="true"/>
            <p:nvPr/>
          </p:nvSpPr>
          <p:spPr>
            <a:xfrm rot="0">
              <a:off x="0" y="0"/>
              <a:ext cx="1296715" cy="424874"/>
            </a:xfrm>
            <a:prstGeom prst="rect">
              <a:avLst/>
            </a:prstGeom>
          </p:spPr>
          <p:txBody>
            <a:bodyPr anchor="t" rtlCol="false" tIns="0" lIns="0" bIns="0" rIns="0">
              <a:spAutoFit/>
            </a:bodyPr>
            <a:lstStyle/>
            <a:p>
              <a:pPr algn="just">
                <a:lnSpc>
                  <a:spcPts val="2520"/>
                </a:lnSpc>
              </a:pPr>
              <a:r>
                <a:rPr lang="en-US" sz="2100" b="true">
                  <a:solidFill>
                    <a:srgbClr val="FFFFFF"/>
                  </a:solidFill>
                  <a:latin typeface="Libre Franklin Bold"/>
                  <a:ea typeface="Libre Franklin Bold"/>
                  <a:cs typeface="Libre Franklin Bold"/>
                  <a:sym typeface="Libre Franklin Bold"/>
                </a:rPr>
                <a:t>08</a:t>
              </a:r>
            </a:p>
          </p:txBody>
        </p:sp>
      </p:grpSp>
      <p:sp>
        <p:nvSpPr>
          <p:cNvPr name="Freeform 6" id="6"/>
          <p:cNvSpPr/>
          <p:nvPr/>
        </p:nvSpPr>
        <p:spPr>
          <a:xfrm flipH="false" flipV="false" rot="6682741">
            <a:off x="-1762254" y="2680287"/>
            <a:ext cx="7698066" cy="9583902"/>
          </a:xfrm>
          <a:custGeom>
            <a:avLst/>
            <a:gdLst/>
            <a:ahLst/>
            <a:cxnLst/>
            <a:rect r="r" b="b" t="t" l="l"/>
            <a:pathLst>
              <a:path h="9583902" w="7698066">
                <a:moveTo>
                  <a:pt x="0" y="0"/>
                </a:moveTo>
                <a:lnTo>
                  <a:pt x="7698066" y="0"/>
                </a:lnTo>
                <a:lnTo>
                  <a:pt x="7698066" y="9583902"/>
                </a:lnTo>
                <a:lnTo>
                  <a:pt x="0" y="9583902"/>
                </a:lnTo>
                <a:lnTo>
                  <a:pt x="0" y="0"/>
                </a:lnTo>
                <a:close/>
              </a:path>
            </a:pathLst>
          </a:custGeom>
          <a:blipFill>
            <a:blip r:embed="rId4"/>
            <a:stretch>
              <a:fillRect l="0" t="0" r="-7534" b="0"/>
            </a:stretch>
          </a:blipFill>
        </p:spPr>
      </p:sp>
      <p:sp>
        <p:nvSpPr>
          <p:cNvPr name="TextBox 7" id="7"/>
          <p:cNvSpPr txBox="true"/>
          <p:nvPr/>
        </p:nvSpPr>
        <p:spPr>
          <a:xfrm rot="0">
            <a:off x="1028700" y="2133600"/>
            <a:ext cx="6923404" cy="971900"/>
          </a:xfrm>
          <a:prstGeom prst="rect">
            <a:avLst/>
          </a:prstGeom>
        </p:spPr>
        <p:txBody>
          <a:bodyPr anchor="t" rtlCol="false" tIns="0" lIns="0" bIns="0" rIns="0">
            <a:spAutoFit/>
          </a:bodyPr>
          <a:lstStyle/>
          <a:p>
            <a:pPr algn="l">
              <a:lnSpc>
                <a:spcPts val="7679"/>
              </a:lnSpc>
            </a:pPr>
            <a:r>
              <a:rPr lang="en-US" sz="6399" b="true">
                <a:solidFill>
                  <a:srgbClr val="FFFFFF"/>
                </a:solidFill>
                <a:latin typeface="Libre Franklin Bold"/>
                <a:ea typeface="Libre Franklin Bold"/>
                <a:cs typeface="Libre Franklin Bold"/>
                <a:sym typeface="Libre Franklin Bold"/>
              </a:rPr>
              <a:t>HOW IT WORKS</a:t>
            </a:r>
          </a:p>
        </p:txBody>
      </p:sp>
      <p:grpSp>
        <p:nvGrpSpPr>
          <p:cNvPr name="Group 8" id="8"/>
          <p:cNvGrpSpPr/>
          <p:nvPr/>
        </p:nvGrpSpPr>
        <p:grpSpPr>
          <a:xfrm rot="0">
            <a:off x="9597173" y="1461172"/>
            <a:ext cx="7937403" cy="5605229"/>
            <a:chOff x="0" y="0"/>
            <a:chExt cx="10583205" cy="7473639"/>
          </a:xfrm>
        </p:grpSpPr>
        <p:sp>
          <p:nvSpPr>
            <p:cNvPr name="TextBox 9" id="9"/>
            <p:cNvSpPr txBox="true"/>
            <p:nvPr/>
          </p:nvSpPr>
          <p:spPr>
            <a:xfrm rot="0">
              <a:off x="0" y="-238125"/>
              <a:ext cx="10583205" cy="832979"/>
            </a:xfrm>
            <a:prstGeom prst="rect">
              <a:avLst/>
            </a:prstGeom>
          </p:spPr>
          <p:txBody>
            <a:bodyPr anchor="t" rtlCol="false" tIns="0" lIns="0" bIns="0" rIns="0">
              <a:spAutoFit/>
            </a:bodyPr>
            <a:lstStyle/>
            <a:p>
              <a:pPr algn="l">
                <a:lnSpc>
                  <a:spcPts val="6095"/>
                </a:lnSpc>
              </a:pPr>
            </a:p>
          </p:txBody>
        </p:sp>
        <p:sp>
          <p:nvSpPr>
            <p:cNvPr name="TextBox 10" id="10"/>
            <p:cNvSpPr txBox="true"/>
            <p:nvPr/>
          </p:nvSpPr>
          <p:spPr>
            <a:xfrm rot="0">
              <a:off x="0" y="904801"/>
              <a:ext cx="10583205" cy="6568837"/>
            </a:xfrm>
            <a:prstGeom prst="rect">
              <a:avLst/>
            </a:prstGeom>
          </p:spPr>
          <p:txBody>
            <a:bodyPr anchor="t" rtlCol="false" tIns="0" lIns="0" bIns="0" rIns="0">
              <a:spAutoFit/>
            </a:bodyPr>
            <a:lstStyle/>
            <a:p>
              <a:pPr algn="l" marL="702954" indent="-351477" lvl="1">
                <a:lnSpc>
                  <a:spcPts val="6739"/>
                </a:lnSpc>
                <a:buFont typeface="Arial"/>
                <a:buChar char="•"/>
              </a:pPr>
              <a:r>
                <a:rPr lang="en-US" sz="3255" spc="130">
                  <a:solidFill>
                    <a:srgbClr val="FFFFFF"/>
                  </a:solidFill>
                  <a:latin typeface="Libre Franklin Light"/>
                  <a:ea typeface="Libre Franklin Light"/>
                  <a:cs typeface="Libre Franklin Light"/>
                  <a:sym typeface="Libre Franklin Light"/>
                </a:rPr>
                <a:t>Data Collection (User Data + Ad Data)</a:t>
              </a:r>
            </a:p>
            <a:p>
              <a:pPr algn="l" marL="702954" indent="-351477" lvl="1">
                <a:lnSpc>
                  <a:spcPts val="6739"/>
                </a:lnSpc>
                <a:buFont typeface="Arial"/>
                <a:buChar char="•"/>
              </a:pPr>
              <a:r>
                <a:rPr lang="en-US" sz="3255" spc="130">
                  <a:solidFill>
                    <a:srgbClr val="FFFFFF"/>
                  </a:solidFill>
                  <a:latin typeface="Libre Franklin Light"/>
                  <a:ea typeface="Libre Franklin Light"/>
                  <a:cs typeface="Libre Franklin Light"/>
                  <a:sym typeface="Libre Franklin Light"/>
                </a:rPr>
                <a:t>Preprocessing (Cleaning and Preparing Data)</a:t>
              </a:r>
            </a:p>
            <a:p>
              <a:pPr algn="l" marL="702954" indent="-351477" lvl="1">
                <a:lnSpc>
                  <a:spcPts val="6739"/>
                </a:lnSpc>
                <a:buFont typeface="Arial"/>
                <a:buChar char="•"/>
              </a:pPr>
              <a:r>
                <a:rPr lang="en-US" sz="3255" spc="130">
                  <a:solidFill>
                    <a:srgbClr val="FFFFFF"/>
                  </a:solidFill>
                  <a:latin typeface="Libre Franklin Light"/>
                  <a:ea typeface="Libre Franklin Light"/>
                  <a:cs typeface="Libre Franklin Light"/>
                  <a:sym typeface="Libre Franklin Light"/>
                </a:rPr>
                <a:t>Model Training (Machine Learning)</a:t>
              </a:r>
            </a:p>
            <a:p>
              <a:pPr algn="l" marL="702954" indent="-351477" lvl="1">
                <a:lnSpc>
                  <a:spcPts val="6739"/>
                </a:lnSpc>
                <a:buFont typeface="Arial"/>
                <a:buChar char="•"/>
              </a:pPr>
              <a:r>
                <a:rPr lang="en-US" sz="3255" spc="130">
                  <a:solidFill>
                    <a:srgbClr val="FFFFFF"/>
                  </a:solidFill>
                  <a:latin typeface="Libre Franklin Light"/>
                  <a:ea typeface="Libre Franklin Light"/>
                  <a:cs typeface="Libre Franklin Light"/>
                  <a:sym typeface="Libre Franklin Light"/>
                </a:rPr>
                <a:t>Prediction (Ad Recommendation)</a:t>
              </a:r>
            </a:p>
          </p:txBody>
        </p:sp>
      </p:grpSp>
      <p:grpSp>
        <p:nvGrpSpPr>
          <p:cNvPr name="Group 11" id="11"/>
          <p:cNvGrpSpPr/>
          <p:nvPr/>
        </p:nvGrpSpPr>
        <p:grpSpPr>
          <a:xfrm rot="0">
            <a:off x="1028700" y="9029700"/>
            <a:ext cx="600740" cy="228600"/>
            <a:chOff x="0" y="0"/>
            <a:chExt cx="800987" cy="304800"/>
          </a:xfrm>
        </p:grpSpPr>
        <p:grpSp>
          <p:nvGrpSpPr>
            <p:cNvPr name="Group 12" id="12"/>
            <p:cNvGrpSpPr/>
            <p:nvPr/>
          </p:nvGrpSpPr>
          <p:grpSpPr>
            <a:xfrm rot="0">
              <a:off x="248093" y="68638"/>
              <a:ext cx="167524" cy="16752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4" id="14"/>
            <p:cNvGrpSpPr/>
            <p:nvPr/>
          </p:nvGrpSpPr>
          <p:grpSpPr>
            <a:xfrm rot="0">
              <a:off x="496187" y="0"/>
              <a:ext cx="304800" cy="304800"/>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6" id="16"/>
            <p:cNvGrpSpPr/>
            <p:nvPr/>
          </p:nvGrpSpPr>
          <p:grpSpPr>
            <a:xfrm rot="0">
              <a:off x="0" y="68638"/>
              <a:ext cx="167524" cy="167524"/>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sp>
        <p:nvSpPr>
          <p:cNvPr name="Freeform 18" id="18"/>
          <p:cNvSpPr/>
          <p:nvPr/>
        </p:nvSpPr>
        <p:spPr>
          <a:xfrm flipH="false" flipV="false" rot="-9694126">
            <a:off x="4639736" y="6566430"/>
            <a:ext cx="1775929" cy="1698232"/>
          </a:xfrm>
          <a:custGeom>
            <a:avLst/>
            <a:gdLst/>
            <a:ahLst/>
            <a:cxnLst/>
            <a:rect r="r" b="b" t="t" l="l"/>
            <a:pathLst>
              <a:path h="1698232" w="1775929">
                <a:moveTo>
                  <a:pt x="0" y="0"/>
                </a:moveTo>
                <a:lnTo>
                  <a:pt x="1775929" y="0"/>
                </a:lnTo>
                <a:lnTo>
                  <a:pt x="1775929" y="1698231"/>
                </a:lnTo>
                <a:lnTo>
                  <a:pt x="0" y="1698231"/>
                </a:lnTo>
                <a:lnTo>
                  <a:pt x="0" y="0"/>
                </a:lnTo>
                <a:close/>
              </a:path>
            </a:pathLst>
          </a:custGeom>
          <a:blipFill>
            <a:blip r:embed="rId5"/>
            <a:stretch>
              <a:fillRect l="0" t="0" r="0" b="0"/>
            </a:stretch>
          </a:blipFill>
        </p:spPr>
      </p:sp>
      <p:grpSp>
        <p:nvGrpSpPr>
          <p:cNvPr name="Group 19" id="19"/>
          <p:cNvGrpSpPr/>
          <p:nvPr/>
        </p:nvGrpSpPr>
        <p:grpSpPr>
          <a:xfrm rot="0">
            <a:off x="4991259" y="7663096"/>
            <a:ext cx="13074325" cy="1366604"/>
            <a:chOff x="0" y="0"/>
            <a:chExt cx="17432434" cy="1822139"/>
          </a:xfrm>
        </p:grpSpPr>
        <p:sp>
          <p:nvSpPr>
            <p:cNvPr name="TextBox 20" id="20"/>
            <p:cNvSpPr txBox="true"/>
            <p:nvPr/>
          </p:nvSpPr>
          <p:spPr>
            <a:xfrm rot="0">
              <a:off x="0" y="-238125"/>
              <a:ext cx="17432434" cy="832979"/>
            </a:xfrm>
            <a:prstGeom prst="rect">
              <a:avLst/>
            </a:prstGeom>
          </p:spPr>
          <p:txBody>
            <a:bodyPr anchor="t" rtlCol="false" tIns="0" lIns="0" bIns="0" rIns="0">
              <a:spAutoFit/>
            </a:bodyPr>
            <a:lstStyle/>
            <a:p>
              <a:pPr algn="l">
                <a:lnSpc>
                  <a:spcPts val="6095"/>
                </a:lnSpc>
              </a:pPr>
            </a:p>
          </p:txBody>
        </p:sp>
        <p:sp>
          <p:nvSpPr>
            <p:cNvPr name="TextBox 21" id="21"/>
            <p:cNvSpPr txBox="true"/>
            <p:nvPr/>
          </p:nvSpPr>
          <p:spPr>
            <a:xfrm rot="0">
              <a:off x="0" y="904801"/>
              <a:ext cx="17432434" cy="917337"/>
            </a:xfrm>
            <a:prstGeom prst="rect">
              <a:avLst/>
            </a:prstGeom>
          </p:spPr>
          <p:txBody>
            <a:bodyPr anchor="t" rtlCol="false" tIns="0" lIns="0" bIns="0" rIns="0">
              <a:spAutoFit/>
            </a:bodyPr>
            <a:lstStyle/>
            <a:p>
              <a:pPr algn="l">
                <a:lnSpc>
                  <a:spcPts val="6739"/>
                </a:lnSpc>
              </a:pPr>
              <a:r>
                <a:rPr lang="en-US" sz="3255" spc="130" b="true">
                  <a:solidFill>
                    <a:srgbClr val="FFFFFF"/>
                  </a:solidFill>
                  <a:latin typeface="Libre Franklin Bold"/>
                  <a:ea typeface="Libre Franklin Bold"/>
                  <a:cs typeface="Libre Franklin Bold"/>
                  <a:sym typeface="Libre Franklin Bold"/>
                </a:rPr>
                <a:t>Github: https://github.com/amruth-k99/ad-recommendation</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2449" y="-265752"/>
            <a:ext cx="19232897" cy="10818505"/>
          </a:xfrm>
          <a:custGeom>
            <a:avLst/>
            <a:gdLst/>
            <a:ahLst/>
            <a:cxnLst/>
            <a:rect r="r" b="b" t="t" l="l"/>
            <a:pathLst>
              <a:path h="10818505" w="19232897">
                <a:moveTo>
                  <a:pt x="0" y="0"/>
                </a:moveTo>
                <a:lnTo>
                  <a:pt x="19232898" y="0"/>
                </a:lnTo>
                <a:lnTo>
                  <a:pt x="19232898" y="10818504"/>
                </a:lnTo>
                <a:lnTo>
                  <a:pt x="0" y="10818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084194">
            <a:off x="16637192" y="3451147"/>
            <a:ext cx="4956229" cy="4739394"/>
          </a:xfrm>
          <a:custGeom>
            <a:avLst/>
            <a:gdLst/>
            <a:ahLst/>
            <a:cxnLst/>
            <a:rect r="r" b="b" t="t" l="l"/>
            <a:pathLst>
              <a:path h="4739394" w="4956229">
                <a:moveTo>
                  <a:pt x="0" y="0"/>
                </a:moveTo>
                <a:lnTo>
                  <a:pt x="4956229" y="0"/>
                </a:lnTo>
                <a:lnTo>
                  <a:pt x="4956229" y="4739393"/>
                </a:lnTo>
                <a:lnTo>
                  <a:pt x="0" y="4739393"/>
                </a:lnTo>
                <a:lnTo>
                  <a:pt x="0" y="0"/>
                </a:lnTo>
                <a:close/>
              </a:path>
            </a:pathLst>
          </a:custGeom>
          <a:blipFill>
            <a:blip r:embed="rId4"/>
            <a:stretch>
              <a:fillRect l="0" t="0" r="0" b="0"/>
            </a:stretch>
          </a:blipFill>
        </p:spPr>
      </p:sp>
      <p:grpSp>
        <p:nvGrpSpPr>
          <p:cNvPr name="Group 4" id="4"/>
          <p:cNvGrpSpPr/>
          <p:nvPr/>
        </p:nvGrpSpPr>
        <p:grpSpPr>
          <a:xfrm rot="0">
            <a:off x="1028700" y="1028700"/>
            <a:ext cx="3388123" cy="318656"/>
            <a:chOff x="0" y="0"/>
            <a:chExt cx="4517498" cy="424874"/>
          </a:xfrm>
        </p:grpSpPr>
        <p:sp>
          <p:nvSpPr>
            <p:cNvPr name="AutoShape 5" id="5"/>
            <p:cNvSpPr/>
            <p:nvPr/>
          </p:nvSpPr>
          <p:spPr>
            <a:xfrm rot="-5400000">
              <a:off x="3019346" y="-1262019"/>
              <a:ext cx="47665" cy="2948639"/>
            </a:xfrm>
            <a:prstGeom prst="rect">
              <a:avLst/>
            </a:prstGeom>
            <a:solidFill>
              <a:srgbClr val="FFFFFF"/>
            </a:solidFill>
          </p:spPr>
        </p:sp>
        <p:sp>
          <p:nvSpPr>
            <p:cNvPr name="TextBox 6" id="6"/>
            <p:cNvSpPr txBox="true"/>
            <p:nvPr/>
          </p:nvSpPr>
          <p:spPr>
            <a:xfrm rot="0">
              <a:off x="0" y="0"/>
              <a:ext cx="1296715" cy="424874"/>
            </a:xfrm>
            <a:prstGeom prst="rect">
              <a:avLst/>
            </a:prstGeom>
          </p:spPr>
          <p:txBody>
            <a:bodyPr anchor="t" rtlCol="false" tIns="0" lIns="0" bIns="0" rIns="0">
              <a:spAutoFit/>
            </a:bodyPr>
            <a:lstStyle/>
            <a:p>
              <a:pPr algn="just">
                <a:lnSpc>
                  <a:spcPts val="2520"/>
                </a:lnSpc>
              </a:pPr>
              <a:r>
                <a:rPr lang="en-US" sz="2100" b="true">
                  <a:solidFill>
                    <a:srgbClr val="FFFFFF"/>
                  </a:solidFill>
                  <a:latin typeface="Libre Franklin Bold"/>
                  <a:ea typeface="Libre Franklin Bold"/>
                  <a:cs typeface="Libre Franklin Bold"/>
                  <a:sym typeface="Libre Franklin Bold"/>
                </a:rPr>
                <a:t>10</a:t>
              </a:r>
            </a:p>
          </p:txBody>
        </p:sp>
      </p:grpSp>
      <p:sp>
        <p:nvSpPr>
          <p:cNvPr name="Freeform 7" id="7"/>
          <p:cNvSpPr/>
          <p:nvPr/>
        </p:nvSpPr>
        <p:spPr>
          <a:xfrm flipH="false" flipV="false" rot="-9694126">
            <a:off x="-2056080" y="1451710"/>
            <a:ext cx="3167263" cy="3028695"/>
          </a:xfrm>
          <a:custGeom>
            <a:avLst/>
            <a:gdLst/>
            <a:ahLst/>
            <a:cxnLst/>
            <a:rect r="r" b="b" t="t" l="l"/>
            <a:pathLst>
              <a:path h="3028695" w="3167263">
                <a:moveTo>
                  <a:pt x="0" y="0"/>
                </a:moveTo>
                <a:lnTo>
                  <a:pt x="3167263" y="0"/>
                </a:lnTo>
                <a:lnTo>
                  <a:pt x="3167263" y="3028696"/>
                </a:lnTo>
                <a:lnTo>
                  <a:pt x="0" y="3028696"/>
                </a:lnTo>
                <a:lnTo>
                  <a:pt x="0" y="0"/>
                </a:lnTo>
                <a:close/>
              </a:path>
            </a:pathLst>
          </a:custGeom>
          <a:blipFill>
            <a:blip r:embed="rId4"/>
            <a:stretch>
              <a:fillRect l="0" t="0" r="0" b="0"/>
            </a:stretch>
          </a:blipFill>
        </p:spPr>
      </p:sp>
      <p:grpSp>
        <p:nvGrpSpPr>
          <p:cNvPr name="Group 8" id="8"/>
          <p:cNvGrpSpPr/>
          <p:nvPr/>
        </p:nvGrpSpPr>
        <p:grpSpPr>
          <a:xfrm rot="0">
            <a:off x="1028700" y="7186347"/>
            <a:ext cx="4792762" cy="1936178"/>
            <a:chOff x="0" y="0"/>
            <a:chExt cx="6390350" cy="2581570"/>
          </a:xfrm>
        </p:grpSpPr>
        <p:sp>
          <p:nvSpPr>
            <p:cNvPr name="TextBox 9" id="9"/>
            <p:cNvSpPr txBox="true"/>
            <p:nvPr/>
          </p:nvSpPr>
          <p:spPr>
            <a:xfrm rot="0">
              <a:off x="0" y="-57150"/>
              <a:ext cx="6390350" cy="656592"/>
            </a:xfrm>
            <a:prstGeom prst="rect">
              <a:avLst/>
            </a:prstGeom>
          </p:spPr>
          <p:txBody>
            <a:bodyPr anchor="t" rtlCol="false" tIns="0" lIns="0" bIns="0" rIns="0">
              <a:spAutoFit/>
            </a:bodyPr>
            <a:lstStyle/>
            <a:p>
              <a:pPr algn="l">
                <a:lnSpc>
                  <a:spcPts val="4199"/>
                </a:lnSpc>
                <a:spcBef>
                  <a:spcPct val="0"/>
                </a:spcBef>
              </a:pPr>
              <a:r>
                <a:rPr lang="en-US" b="true" sz="2999">
                  <a:solidFill>
                    <a:srgbClr val="FFFFFF"/>
                  </a:solidFill>
                  <a:latin typeface="Libre Franklin Bold"/>
                  <a:ea typeface="Libre Franklin Bold"/>
                  <a:cs typeface="Libre Franklin Bold"/>
                  <a:sym typeface="Libre Franklin Bold"/>
                </a:rPr>
                <a:t>REAL-TIME</a:t>
              </a:r>
            </a:p>
          </p:txBody>
        </p:sp>
        <p:sp>
          <p:nvSpPr>
            <p:cNvPr name="TextBox 10" id="10"/>
            <p:cNvSpPr txBox="true"/>
            <p:nvPr/>
          </p:nvSpPr>
          <p:spPr>
            <a:xfrm rot="0">
              <a:off x="0" y="1148774"/>
              <a:ext cx="6390350" cy="1432796"/>
            </a:xfrm>
            <a:prstGeom prst="rect">
              <a:avLst/>
            </a:prstGeom>
          </p:spPr>
          <p:txBody>
            <a:bodyPr anchor="t" rtlCol="false" tIns="0" lIns="0" bIns="0" rIns="0">
              <a:spAutoFit/>
            </a:bodyPr>
            <a:lstStyle/>
            <a:p>
              <a:pPr algn="l">
                <a:lnSpc>
                  <a:spcPts val="2939"/>
                </a:lnSpc>
                <a:spcBef>
                  <a:spcPct val="0"/>
                </a:spcBef>
              </a:pPr>
              <a:r>
                <a:rPr lang="en-US" sz="2099">
                  <a:solidFill>
                    <a:srgbClr val="FFFFFF"/>
                  </a:solidFill>
                  <a:latin typeface="Libre Franklin Light"/>
                  <a:ea typeface="Libre Franklin Light"/>
                  <a:cs typeface="Libre Franklin Light"/>
                  <a:sym typeface="Libre Franklin Light"/>
                </a:rPr>
                <a:t>Trends like real-time personalization, increased use of AI, and multi-channel recommendations.</a:t>
              </a:r>
            </a:p>
          </p:txBody>
        </p:sp>
      </p:grpSp>
      <p:grpSp>
        <p:nvGrpSpPr>
          <p:cNvPr name="Group 11" id="11"/>
          <p:cNvGrpSpPr/>
          <p:nvPr/>
        </p:nvGrpSpPr>
        <p:grpSpPr>
          <a:xfrm rot="0">
            <a:off x="6747619" y="7186347"/>
            <a:ext cx="4792762" cy="1569724"/>
            <a:chOff x="0" y="0"/>
            <a:chExt cx="6390350" cy="2092965"/>
          </a:xfrm>
        </p:grpSpPr>
        <p:sp>
          <p:nvSpPr>
            <p:cNvPr name="TextBox 12" id="12"/>
            <p:cNvSpPr txBox="true"/>
            <p:nvPr/>
          </p:nvSpPr>
          <p:spPr>
            <a:xfrm rot="0">
              <a:off x="0" y="-57150"/>
              <a:ext cx="6390350" cy="656592"/>
            </a:xfrm>
            <a:prstGeom prst="rect">
              <a:avLst/>
            </a:prstGeom>
          </p:spPr>
          <p:txBody>
            <a:bodyPr anchor="t" rtlCol="false" tIns="0" lIns="0" bIns="0" rIns="0">
              <a:spAutoFit/>
            </a:bodyPr>
            <a:lstStyle/>
            <a:p>
              <a:pPr algn="l">
                <a:lnSpc>
                  <a:spcPts val="4199"/>
                </a:lnSpc>
                <a:spcBef>
                  <a:spcPct val="0"/>
                </a:spcBef>
              </a:pPr>
              <a:r>
                <a:rPr lang="en-US" b="true" sz="2999">
                  <a:solidFill>
                    <a:srgbClr val="FFFFFF"/>
                  </a:solidFill>
                  <a:latin typeface="Libre Franklin Bold"/>
                  <a:ea typeface="Libre Franklin Bold"/>
                  <a:cs typeface="Libre Franklin Bold"/>
                  <a:sym typeface="Libre Franklin Bold"/>
                </a:rPr>
                <a:t>SMARTER</a:t>
              </a:r>
            </a:p>
          </p:txBody>
        </p:sp>
        <p:sp>
          <p:nvSpPr>
            <p:cNvPr name="TextBox 13" id="13"/>
            <p:cNvSpPr txBox="true"/>
            <p:nvPr/>
          </p:nvSpPr>
          <p:spPr>
            <a:xfrm rot="0">
              <a:off x="0" y="1148774"/>
              <a:ext cx="6390350" cy="944191"/>
            </a:xfrm>
            <a:prstGeom prst="rect">
              <a:avLst/>
            </a:prstGeom>
          </p:spPr>
          <p:txBody>
            <a:bodyPr anchor="t" rtlCol="false" tIns="0" lIns="0" bIns="0" rIns="0">
              <a:spAutoFit/>
            </a:bodyPr>
            <a:lstStyle/>
            <a:p>
              <a:pPr algn="l" marL="0" indent="0" lvl="0">
                <a:lnSpc>
                  <a:spcPts val="2939"/>
                </a:lnSpc>
                <a:spcBef>
                  <a:spcPct val="0"/>
                </a:spcBef>
              </a:pPr>
              <a:r>
                <a:rPr lang="en-US" sz="2099">
                  <a:solidFill>
                    <a:srgbClr val="FFFFFF"/>
                  </a:solidFill>
                  <a:latin typeface="Libre Franklin Light"/>
                  <a:ea typeface="Libre Franklin Light"/>
                  <a:cs typeface="Libre Franklin Light"/>
                  <a:sym typeface="Libre Franklin Light"/>
                </a:rPr>
                <a:t>Conten-based filtering, similar user based ads</a:t>
              </a:r>
            </a:p>
          </p:txBody>
        </p:sp>
      </p:grpSp>
      <p:grpSp>
        <p:nvGrpSpPr>
          <p:cNvPr name="Group 14" id="14"/>
          <p:cNvGrpSpPr/>
          <p:nvPr/>
        </p:nvGrpSpPr>
        <p:grpSpPr>
          <a:xfrm rot="0">
            <a:off x="12466538" y="7186347"/>
            <a:ext cx="4792762" cy="1569724"/>
            <a:chOff x="0" y="0"/>
            <a:chExt cx="6390350" cy="2092965"/>
          </a:xfrm>
        </p:grpSpPr>
        <p:sp>
          <p:nvSpPr>
            <p:cNvPr name="TextBox 15" id="15"/>
            <p:cNvSpPr txBox="true"/>
            <p:nvPr/>
          </p:nvSpPr>
          <p:spPr>
            <a:xfrm rot="0">
              <a:off x="0" y="-57150"/>
              <a:ext cx="6390350" cy="656592"/>
            </a:xfrm>
            <a:prstGeom prst="rect">
              <a:avLst/>
            </a:prstGeom>
          </p:spPr>
          <p:txBody>
            <a:bodyPr anchor="t" rtlCol="false" tIns="0" lIns="0" bIns="0" rIns="0">
              <a:spAutoFit/>
            </a:bodyPr>
            <a:lstStyle/>
            <a:p>
              <a:pPr algn="l">
                <a:lnSpc>
                  <a:spcPts val="4199"/>
                </a:lnSpc>
                <a:spcBef>
                  <a:spcPct val="0"/>
                </a:spcBef>
              </a:pPr>
              <a:r>
                <a:rPr lang="en-US" b="true" sz="2999">
                  <a:solidFill>
                    <a:srgbClr val="FFFFFF"/>
                  </a:solidFill>
                  <a:latin typeface="Libre Franklin Bold"/>
                  <a:ea typeface="Libre Franklin Bold"/>
                  <a:cs typeface="Libre Franklin Bold"/>
                  <a:sym typeface="Libre Franklin Bold"/>
                </a:rPr>
                <a:t>PRODUCTION-READY</a:t>
              </a:r>
            </a:p>
          </p:txBody>
        </p:sp>
        <p:sp>
          <p:nvSpPr>
            <p:cNvPr name="TextBox 16" id="16"/>
            <p:cNvSpPr txBox="true"/>
            <p:nvPr/>
          </p:nvSpPr>
          <p:spPr>
            <a:xfrm rot="0">
              <a:off x="0" y="1148774"/>
              <a:ext cx="6390350" cy="944191"/>
            </a:xfrm>
            <a:prstGeom prst="rect">
              <a:avLst/>
            </a:prstGeom>
          </p:spPr>
          <p:txBody>
            <a:bodyPr anchor="t" rtlCol="false" tIns="0" lIns="0" bIns="0" rIns="0">
              <a:spAutoFit/>
            </a:bodyPr>
            <a:lstStyle/>
            <a:p>
              <a:pPr algn="l" marL="0" indent="0" lvl="0">
                <a:lnSpc>
                  <a:spcPts val="2939"/>
                </a:lnSpc>
                <a:spcBef>
                  <a:spcPct val="0"/>
                </a:spcBef>
              </a:pPr>
              <a:r>
                <a:rPr lang="en-US" sz="2099">
                  <a:solidFill>
                    <a:srgbClr val="FFFFFF"/>
                  </a:solidFill>
                  <a:latin typeface="Libre Franklin Light"/>
                  <a:ea typeface="Libre Franklin Light"/>
                  <a:cs typeface="Libre Franklin Light"/>
                  <a:sym typeface="Libre Franklin Light"/>
                </a:rPr>
                <a:t>Advanced Analytics DB integration and adjustments</a:t>
              </a:r>
            </a:p>
          </p:txBody>
        </p:sp>
      </p:grpSp>
      <p:sp>
        <p:nvSpPr>
          <p:cNvPr name="Freeform 17" id="17"/>
          <p:cNvSpPr/>
          <p:nvPr/>
        </p:nvSpPr>
        <p:spPr>
          <a:xfrm flipH="false" flipV="false" rot="0">
            <a:off x="10552102" y="963151"/>
            <a:ext cx="1976558" cy="1872789"/>
          </a:xfrm>
          <a:custGeom>
            <a:avLst/>
            <a:gdLst/>
            <a:ahLst/>
            <a:cxnLst/>
            <a:rect r="r" b="b" t="t" l="l"/>
            <a:pathLst>
              <a:path h="1872789" w="1976558">
                <a:moveTo>
                  <a:pt x="0" y="0"/>
                </a:moveTo>
                <a:lnTo>
                  <a:pt x="1976558" y="0"/>
                </a:lnTo>
                <a:lnTo>
                  <a:pt x="1976558" y="1872789"/>
                </a:lnTo>
                <a:lnTo>
                  <a:pt x="0" y="1872789"/>
                </a:lnTo>
                <a:lnTo>
                  <a:pt x="0" y="0"/>
                </a:lnTo>
                <a:close/>
              </a:path>
            </a:pathLst>
          </a:custGeom>
          <a:blipFill>
            <a:blip r:embed="rId5"/>
            <a:stretch>
              <a:fillRect l="0" t="0" r="0" b="0"/>
            </a:stretch>
          </a:blipFill>
        </p:spPr>
      </p:sp>
      <p:sp>
        <p:nvSpPr>
          <p:cNvPr name="TextBox 18" id="18"/>
          <p:cNvSpPr txBox="true"/>
          <p:nvPr/>
        </p:nvSpPr>
        <p:spPr>
          <a:xfrm rot="0">
            <a:off x="1028700" y="2133600"/>
            <a:ext cx="13287448" cy="1943800"/>
          </a:xfrm>
          <a:prstGeom prst="rect">
            <a:avLst/>
          </a:prstGeom>
        </p:spPr>
        <p:txBody>
          <a:bodyPr anchor="t" rtlCol="false" tIns="0" lIns="0" bIns="0" rIns="0">
            <a:spAutoFit/>
          </a:bodyPr>
          <a:lstStyle/>
          <a:p>
            <a:pPr algn="l">
              <a:lnSpc>
                <a:spcPts val="7679"/>
              </a:lnSpc>
            </a:pPr>
            <a:r>
              <a:rPr lang="en-US" sz="6399" b="true">
                <a:solidFill>
                  <a:srgbClr val="FFFFFF"/>
                </a:solidFill>
                <a:latin typeface="Libre Franklin Bold"/>
                <a:ea typeface="Libre Franklin Bold"/>
                <a:cs typeface="Libre Franklin Bold"/>
                <a:sym typeface="Libre Franklin Bold"/>
              </a:rPr>
              <a:t>FUTURE OF AD RECOMMENDATION SYSTEMS</a:t>
            </a:r>
          </a:p>
        </p:txBody>
      </p:sp>
      <p:sp>
        <p:nvSpPr>
          <p:cNvPr name="Freeform 19" id="19"/>
          <p:cNvSpPr/>
          <p:nvPr/>
        </p:nvSpPr>
        <p:spPr>
          <a:xfrm flipH="false" flipV="false" rot="0">
            <a:off x="12466538" y="4663973"/>
            <a:ext cx="2286619" cy="2286619"/>
          </a:xfrm>
          <a:custGeom>
            <a:avLst/>
            <a:gdLst/>
            <a:ahLst/>
            <a:cxnLst/>
            <a:rect r="r" b="b" t="t" l="l"/>
            <a:pathLst>
              <a:path h="2286619" w="2286619">
                <a:moveTo>
                  <a:pt x="0" y="0"/>
                </a:moveTo>
                <a:lnTo>
                  <a:pt x="2286618" y="0"/>
                </a:lnTo>
                <a:lnTo>
                  <a:pt x="2286618" y="2286619"/>
                </a:lnTo>
                <a:lnTo>
                  <a:pt x="0" y="22866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6747619" y="4800271"/>
            <a:ext cx="2014024" cy="2014024"/>
          </a:xfrm>
          <a:custGeom>
            <a:avLst/>
            <a:gdLst/>
            <a:ahLst/>
            <a:cxnLst/>
            <a:rect r="r" b="b" t="t" l="l"/>
            <a:pathLst>
              <a:path h="2014024" w="2014024">
                <a:moveTo>
                  <a:pt x="0" y="0"/>
                </a:moveTo>
                <a:lnTo>
                  <a:pt x="2014023" y="0"/>
                </a:lnTo>
                <a:lnTo>
                  <a:pt x="2014023" y="2014023"/>
                </a:lnTo>
                <a:lnTo>
                  <a:pt x="0" y="20140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1028700" y="4627133"/>
            <a:ext cx="2360299" cy="2360299"/>
          </a:xfrm>
          <a:custGeom>
            <a:avLst/>
            <a:gdLst/>
            <a:ahLst/>
            <a:cxnLst/>
            <a:rect r="r" b="b" t="t" l="l"/>
            <a:pathLst>
              <a:path h="2360299" w="2360299">
                <a:moveTo>
                  <a:pt x="0" y="0"/>
                </a:moveTo>
                <a:lnTo>
                  <a:pt x="2360299" y="0"/>
                </a:lnTo>
                <a:lnTo>
                  <a:pt x="2360299" y="2360299"/>
                </a:lnTo>
                <a:lnTo>
                  <a:pt x="0" y="23602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DAGY2lailGU</dc:identifier>
  <dcterms:modified xsi:type="dcterms:W3CDTF">2011-08-01T06:04:30Z</dcterms:modified>
  <cp:revision>1</cp:revision>
  <dc:title>Development of Advertisement Recommendation System Using Machine Learning</dc:title>
</cp:coreProperties>
</file>